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30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1645920"/>
            <a:ext cx="5029200" cy="5029200"/>
          </a:xfrm>
          <a:prstGeom prst="ellipse">
            <a:avLst/>
          </a:prstGeom>
          <a:solidFill>
            <a:srgbClr val="02809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4572000"/>
            <a:ext cx="3657600" cy="3657600"/>
          </a:xfrm>
          <a:prstGeom prst="ellipse">
            <a:avLst/>
          </a:prstGeom>
          <a:solidFill>
            <a:srgbClr val="00A896">
              <a:alpha val="4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0607040" y="5212080"/>
            <a:ext cx="2011680" cy="2011680"/>
          </a:xfrm>
          <a:prstGeom prst="ellipse">
            <a:avLst/>
          </a:prstGeom>
          <a:solidFill>
            <a:srgbClr val="02C39A">
              <a:alpha val="6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331720"/>
            <a:ext cx="10332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ÎNVĂȚAREA COLABORATIVĂ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822960" y="3246120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competiție la cooperare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868680" y="3977640"/>
            <a:ext cx="2011680" cy="0"/>
          </a:xfrm>
          <a:prstGeom prst="line">
            <a:avLst/>
          </a:prstGeom>
          <a:noFill/>
          <a:ln w="31750">
            <a:solidFill>
              <a:srgbClr val="00A89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16052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ADC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schimbare de paradigmă în modul în care elevii învață împreună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9966960" y="502920"/>
            <a:ext cx="1188720" cy="118872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45268" y="681228"/>
            <a:ext cx="832104" cy="8321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230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4114800" cy="4114800"/>
          </a:xfrm>
          <a:prstGeom prst="ellipse">
            <a:avLst/>
          </a:prstGeom>
          <a:solidFill>
            <a:srgbClr val="028090">
              <a:alpha val="5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875520" y="4389120"/>
            <a:ext cx="3840480" cy="3840480"/>
          </a:xfrm>
          <a:prstGeom prst="ellipse">
            <a:avLst/>
          </a:prstGeom>
          <a:solidFill>
            <a:srgbClr val="00A896">
              <a:alpha val="4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440680" y="822960"/>
            <a:ext cx="1280160" cy="128016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9902" y="1002182"/>
            <a:ext cx="921715" cy="92171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80160" y="2514600"/>
            <a:ext cx="96012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2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„Trecerea de la competiție la cooperare nu elimină performanța individuală — o construiește prin sprijin reciproc.”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5166360" y="4434840"/>
            <a:ext cx="1828800" cy="0"/>
          </a:xfrm>
          <a:prstGeom prst="line">
            <a:avLst/>
          </a:prstGeom>
          <a:noFill/>
          <a:ln w="31750">
            <a:solidFill>
              <a:srgbClr val="00A89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280160" y="470916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Împreună învățăm mai mult, mai profund și mai durabil.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 este învățarea colaborativă?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600200"/>
            <a:ext cx="640080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1600"/>
              </a:spcAft>
              <a:buNone/>
            </a:pPr>
            <a:r>
              <a:rPr lang="en-US" sz="17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Învățarea colaborativă este o abordare pedagogică prin care elevii lucrează împreună, în grupuri mici, pentru a atinge un obiectiv comun de învățare.</a:t>
            </a:r>
            <a:endParaRPr lang="en-US" sz="17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7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În loc să concureze pentru rezultate individuale, ei construiesc cunoaștere prin dialog, explicare reciprocă și responsabilitate comună pentru rezultatul grupului.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548640" y="4709160"/>
            <a:ext cx="6400800" cy="1234440"/>
          </a:xfrm>
          <a:prstGeom prst="roundRect">
            <a:avLst>
              <a:gd name="adj" fmla="val 5926"/>
            </a:avLst>
          </a:prstGeom>
          <a:solidFill>
            <a:srgbClr val="E3F5EF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4709160"/>
            <a:ext cx="58521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Ideea centrală: nu doar a lucra unul lângă altul, ci a construi împreună înțelegerea.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7406640" y="1600200"/>
            <a:ext cx="4206240" cy="4343400"/>
          </a:xfrm>
          <a:prstGeom prst="roundRect">
            <a:avLst>
              <a:gd name="adj" fmla="val 2174"/>
            </a:avLst>
          </a:prstGeom>
          <a:solidFill>
            <a:srgbClr val="EDF1F1"/>
          </a:solidFill>
          <a:ln/>
        </p:spPr>
      </p:sp>
      <p:sp>
        <p:nvSpPr>
          <p:cNvPr id="7" name="Shape 5"/>
          <p:cNvSpPr/>
          <p:nvPr/>
        </p:nvSpPr>
        <p:spPr>
          <a:xfrm>
            <a:off x="9006840" y="2148840"/>
            <a:ext cx="1463040" cy="14630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11666" y="2353666"/>
            <a:ext cx="1053389" cy="1053389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80960" y="379476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Cunoaștere construită împreună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7680960" y="4297680"/>
            <a:ext cx="3657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Dialog  •  Interacțiune  •  Responsabilitate comună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Competiție versus cooperare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417320"/>
            <a:ext cx="5394960" cy="4892040"/>
          </a:xfrm>
          <a:prstGeom prst="roundRect">
            <a:avLst>
              <a:gd name="adj" fmla="val 1869"/>
            </a:avLst>
          </a:prstGeom>
          <a:solidFill>
            <a:srgbClr val="EDF1F1"/>
          </a:solidFill>
          <a:ln/>
        </p:spPr>
      </p:sp>
      <p:sp>
        <p:nvSpPr>
          <p:cNvPr id="4" name="Shape 2"/>
          <p:cNvSpPr/>
          <p:nvPr/>
        </p:nvSpPr>
        <p:spPr>
          <a:xfrm>
            <a:off x="868680" y="1737360"/>
            <a:ext cx="777240" cy="777240"/>
          </a:xfrm>
          <a:prstGeom prst="ellipse">
            <a:avLst/>
          </a:prstGeom>
          <a:solidFill>
            <a:srgbClr val="5B6C70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721" y="1838401"/>
            <a:ext cx="575158" cy="57515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28800" y="1783080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Modelul competitiv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868680" y="2606040"/>
            <a:ext cx="475488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400"/>
              </a:spcAft>
              <a:buSzPct val="100000"/>
              <a:buChar char="✦"/>
            </a:pPr>
            <a:r>
              <a:rPr lang="en-US" sz="14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Accent pe performanța individuală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✦"/>
            </a:pPr>
            <a:r>
              <a:rPr lang="en-US" sz="14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Elevii lucrează unii împotriva altora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✦"/>
            </a:pPr>
            <a:r>
              <a:rPr lang="en-US" sz="14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Succesul unuia înseamnă adesea eșecul altuia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✦"/>
            </a:pPr>
            <a:r>
              <a:rPr lang="en-US" sz="14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Motivație extrinsecă: note, clasamente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✦"/>
            </a:pPr>
            <a:r>
              <a:rPr lang="en-US" sz="14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 de anxietate și comparație constantă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217920" y="1417320"/>
            <a:ext cx="5394960" cy="4892040"/>
          </a:xfrm>
          <a:prstGeom prst="roundRect">
            <a:avLst>
              <a:gd name="adj" fmla="val 1869"/>
            </a:avLst>
          </a:prstGeom>
          <a:solidFill>
            <a:srgbClr val="E3F5EF"/>
          </a:solidFill>
          <a:ln/>
        </p:spPr>
      </p:sp>
      <p:sp>
        <p:nvSpPr>
          <p:cNvPr id="9" name="Shape 6"/>
          <p:cNvSpPr/>
          <p:nvPr/>
        </p:nvSpPr>
        <p:spPr>
          <a:xfrm>
            <a:off x="6537960" y="17373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001" y="1838401"/>
            <a:ext cx="575158" cy="57515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498080" y="1783080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Modelul cooperativ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6537960" y="2606040"/>
            <a:ext cx="475488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400"/>
              </a:spcAft>
              <a:buSzPct val="100000"/>
              <a:buChar char="✦"/>
            </a:pPr>
            <a:r>
              <a:rPr lang="en-US" sz="14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Accent pe obiective comune de grup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✦"/>
            </a:pPr>
            <a:r>
              <a:rPr lang="en-US" sz="14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Elevii lucrează unii cu alții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✦"/>
            </a:pPr>
            <a:r>
              <a:rPr lang="en-US" sz="14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Succesul unuia contribuie la succesul grupului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✦"/>
            </a:pPr>
            <a:r>
              <a:rPr lang="en-US" sz="14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Motivație intrinsecă: curiozitate, apartenență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✦"/>
            </a:pPr>
            <a:r>
              <a:rPr lang="en-US" sz="14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 de sprijin reciproc și încredere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ce trecem spre cooperare?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554480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3854" y="1669694"/>
            <a:ext cx="592531" cy="59253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00200" y="150876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Piața muncii cere lucru în echipă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1600200" y="1938528"/>
            <a:ext cx="996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Angajatorii caută tot mai mult comunicare, gândire critică și capacitatea de a colabora eficient în echipe diverse.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48640" y="2761488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854" y="2876702"/>
            <a:ext cx="592531" cy="59253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00200" y="271576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Psihologia educației confirmă beneficiile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1600200" y="3145536"/>
            <a:ext cx="996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Vygotsky arată că interacțiunea cu ceilalți extinde zona proximei dezvoltări; Piaget vorbește despre conflictul sociocognitiv ca motor al învățării.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548640" y="3968496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54" y="4083710"/>
            <a:ext cx="592531" cy="59253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600200" y="3922776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Provocările globale cer cooperare</a:t>
            </a:r>
            <a:endParaRPr lang="en-US" sz="1650" dirty="0"/>
          </a:p>
        </p:txBody>
      </p:sp>
      <p:sp>
        <p:nvSpPr>
          <p:cNvPr id="14" name="Text 9"/>
          <p:cNvSpPr/>
          <p:nvPr/>
        </p:nvSpPr>
        <p:spPr>
          <a:xfrm>
            <a:off x="1600200" y="4352544"/>
            <a:ext cx="996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Schimbările climatice, tehnologia și problemele complexe ale lumii contemporane nu pot fi rezolvate prin efort individual izolat.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548640" y="5175504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54" y="5290718"/>
            <a:ext cx="592531" cy="592531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600200" y="5129784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Inovația apare din diversitatea de perspective</a:t>
            </a:r>
            <a:endParaRPr lang="en-US" sz="1650" dirty="0"/>
          </a:p>
        </p:txBody>
      </p:sp>
      <p:sp>
        <p:nvSpPr>
          <p:cNvPr id="18" name="Text 12"/>
          <p:cNvSpPr/>
          <p:nvPr/>
        </p:nvSpPr>
        <p:spPr>
          <a:xfrm>
            <a:off x="1600200" y="5559552"/>
            <a:ext cx="996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Ideile cele mai valoroase apar adesea la intersecția unor moduri diferite de a privi aceeași problemă.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Beneficiile cooperării în educație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508760"/>
            <a:ext cx="5349240" cy="2331720"/>
          </a:xfrm>
          <a:prstGeom prst="roundRect">
            <a:avLst>
              <a:gd name="adj" fmla="val 3529"/>
            </a:avLst>
          </a:prstGeom>
          <a:solidFill>
            <a:srgbClr val="EDF1F1"/>
          </a:solidFill>
          <a:ln/>
        </p:spPr>
      </p:sp>
      <p:sp>
        <p:nvSpPr>
          <p:cNvPr id="4" name="Shape 2"/>
          <p:cNvSpPr/>
          <p:nvPr/>
        </p:nvSpPr>
        <p:spPr>
          <a:xfrm>
            <a:off x="868680" y="182880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494" y="1937614"/>
            <a:ext cx="559613" cy="55961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74520" y="1828800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Beneficii cognitive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868680" y="2651760"/>
            <a:ext cx="4709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Înțelegere mai profundă, gândire critică și capacitatea de a-ți explica și argumenta ideile.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263640" y="1508760"/>
            <a:ext cx="5349240" cy="2331720"/>
          </a:xfrm>
          <a:prstGeom prst="roundRect">
            <a:avLst>
              <a:gd name="adj" fmla="val 3529"/>
            </a:avLst>
          </a:prstGeom>
          <a:solidFill>
            <a:srgbClr val="E3F5EF"/>
          </a:solidFill>
          <a:ln/>
        </p:spPr>
      </p:sp>
      <p:sp>
        <p:nvSpPr>
          <p:cNvPr id="9" name="Shape 6"/>
          <p:cNvSpPr/>
          <p:nvPr/>
        </p:nvSpPr>
        <p:spPr>
          <a:xfrm>
            <a:off x="6583680" y="182880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2494" y="1937614"/>
            <a:ext cx="559613" cy="55961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589520" y="1828800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Beneficii sociale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6583680" y="2651760"/>
            <a:ext cx="4709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Comunicare eficientă, empatie și capacitatea de a negocia și rezolva conflicte.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548640" y="3977640"/>
            <a:ext cx="5349240" cy="2331720"/>
          </a:xfrm>
          <a:prstGeom prst="roundRect">
            <a:avLst>
              <a:gd name="adj" fmla="val 3529"/>
            </a:avLst>
          </a:prstGeom>
          <a:solidFill>
            <a:srgbClr val="EDF1F1"/>
          </a:solidFill>
          <a:ln/>
        </p:spPr>
      </p:sp>
      <p:sp>
        <p:nvSpPr>
          <p:cNvPr id="14" name="Shape 10"/>
          <p:cNvSpPr/>
          <p:nvPr/>
        </p:nvSpPr>
        <p:spPr>
          <a:xfrm>
            <a:off x="868680" y="429768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494" y="4406494"/>
            <a:ext cx="559613" cy="559613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874520" y="4297680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Beneficii emoționale</a:t>
            </a:r>
            <a:endParaRPr lang="en-US" sz="1700" dirty="0"/>
          </a:p>
        </p:txBody>
      </p:sp>
      <p:sp>
        <p:nvSpPr>
          <p:cNvPr id="17" name="Text 12"/>
          <p:cNvSpPr/>
          <p:nvPr/>
        </p:nvSpPr>
        <p:spPr>
          <a:xfrm>
            <a:off x="868680" y="5120640"/>
            <a:ext cx="4709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Sentiment de apartenență, încredere crescută și reducerea anxietății de performanță.</a:t>
            </a:r>
            <a:endParaRPr lang="en-US" sz="1300" dirty="0"/>
          </a:p>
        </p:txBody>
      </p:sp>
      <p:sp>
        <p:nvSpPr>
          <p:cNvPr id="18" name="Shape 13"/>
          <p:cNvSpPr/>
          <p:nvPr/>
        </p:nvSpPr>
        <p:spPr>
          <a:xfrm>
            <a:off x="6263640" y="3977640"/>
            <a:ext cx="5349240" cy="2331720"/>
          </a:xfrm>
          <a:prstGeom prst="roundRect">
            <a:avLst>
              <a:gd name="adj" fmla="val 3529"/>
            </a:avLst>
          </a:prstGeom>
          <a:solidFill>
            <a:srgbClr val="E3F5EF"/>
          </a:solidFill>
          <a:ln/>
        </p:spPr>
      </p:sp>
      <p:sp>
        <p:nvSpPr>
          <p:cNvPr id="19" name="Shape 14"/>
          <p:cNvSpPr/>
          <p:nvPr/>
        </p:nvSpPr>
        <p:spPr>
          <a:xfrm>
            <a:off x="6583680" y="429768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2494" y="4406494"/>
            <a:ext cx="559613" cy="559613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589520" y="4297680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Beneficii practice</a:t>
            </a:r>
            <a:endParaRPr lang="en-US" sz="1700" dirty="0"/>
          </a:p>
        </p:txBody>
      </p:sp>
      <p:sp>
        <p:nvSpPr>
          <p:cNvPr id="22" name="Text 16"/>
          <p:cNvSpPr/>
          <p:nvPr/>
        </p:nvSpPr>
        <p:spPr>
          <a:xfrm>
            <a:off x="6583680" y="5120640"/>
            <a:ext cx="4709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Pregătire reală pentru piața muncii, unde lucrul eficient în echipă este esențial.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230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Limitele modelului competitiv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600200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" y="1723644"/>
            <a:ext cx="576072" cy="57607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00200" y="155448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Stres și anxietate de performanță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1600200" y="1984248"/>
            <a:ext cx="996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BFD3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Presiunea de a fi mai bun decât colegii poate genera anxietate cronică și teamă de eșec.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48640" y="2807208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4" y="2930652"/>
            <a:ext cx="576072" cy="57607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00200" y="2761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Relații deteriorate între colegi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1600200" y="3191256"/>
            <a:ext cx="996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BFD3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Competiția excesivă transformă colegii în adversari, erodând încrederea și cooperarea.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548640" y="4014216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84" y="4137660"/>
            <a:ext cx="576072" cy="57607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600200" y="3968496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Motivație extrinsecă fragilă</a:t>
            </a:r>
            <a:endParaRPr lang="en-US" sz="1650" dirty="0"/>
          </a:p>
        </p:txBody>
      </p:sp>
      <p:sp>
        <p:nvSpPr>
          <p:cNvPr id="14" name="Text 9"/>
          <p:cNvSpPr/>
          <p:nvPr/>
        </p:nvSpPr>
        <p:spPr>
          <a:xfrm>
            <a:off x="1600200" y="4398264"/>
            <a:ext cx="996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BFD3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Motivația bazată doar pe note și clasamente scade rapid odată ce recompensa dispare.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548640" y="5221224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84" y="5344668"/>
            <a:ext cx="576072" cy="57607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600200" y="5175504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Excluderea elevilor cu ritm mai lent</a:t>
            </a:r>
            <a:endParaRPr lang="en-US" sz="1650" dirty="0"/>
          </a:p>
        </p:txBody>
      </p:sp>
      <p:sp>
        <p:nvSpPr>
          <p:cNvPr id="18" name="Text 12"/>
          <p:cNvSpPr/>
          <p:nvPr/>
        </p:nvSpPr>
        <p:spPr>
          <a:xfrm>
            <a:off x="1600200" y="5605272"/>
            <a:ext cx="996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BFD3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Elevii care nu țin pasul riscă să fie marginalizați sau să renunțe la implicare.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Cele 5 elemente esențiale ale colaborării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78992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Modelul lui David și Roger Johnson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6916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371600" y="166420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Interdependență pozitivă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1371600" y="2020824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Succesul fiecărui membru depinde de succesul întregului grup.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48640" y="2587752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258775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371600" y="25603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Responsabilitate individuală și de grup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1371600" y="2916936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Fiecare elev răspunde atât pentru propria contribuție, cât și pentru rezultatul comun.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3483864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48386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371600" y="345643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Interacțiune stimulativă, față în față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1371600" y="381304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Elevii se sprijină activ unii pe alții: explică, discută, se încurajează reciproc.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48640" y="4379976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437997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371600" y="4352544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Deprinderi sociale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1371600" y="47091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Comunicare, ascultare activă, gestionarea conflictelor și leadership împărtășit.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5276088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1" name="Text 19"/>
          <p:cNvSpPr/>
          <p:nvPr/>
        </p:nvSpPr>
        <p:spPr>
          <a:xfrm>
            <a:off x="548640" y="527608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371600" y="5248656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Procesare de grup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1371600" y="5605272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Reflecție periodică asupra modului în care echipa a colaborat, pentru îmbunătățire continuă.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Strategii practice de implementare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554480"/>
            <a:ext cx="3593592" cy="2395728"/>
          </a:xfrm>
          <a:prstGeom prst="roundRect">
            <a:avLst>
              <a:gd name="adj" fmla="val 3053"/>
            </a:avLst>
          </a:prstGeom>
          <a:solidFill>
            <a:srgbClr val="EDF1F1"/>
          </a:solidFill>
          <a:ln/>
        </p:spPr>
      </p:sp>
      <p:sp>
        <p:nvSpPr>
          <p:cNvPr id="4" name="Shape 2"/>
          <p:cNvSpPr/>
          <p:nvPr/>
        </p:nvSpPr>
        <p:spPr>
          <a:xfrm>
            <a:off x="804672" y="1810512"/>
            <a:ext cx="658368" cy="658368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6844" y="1902684"/>
            <a:ext cx="474025" cy="47402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9808" y="2560320"/>
            <a:ext cx="31912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Jigsaw (Metoda Puzzle)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749808" y="2999232"/>
            <a:ext cx="31912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Fiecare elev devine expert într-o parte a materialului și o predă apoi colegilor din grup.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4343400" y="1554480"/>
            <a:ext cx="3593592" cy="2395728"/>
          </a:xfrm>
          <a:prstGeom prst="roundRect">
            <a:avLst>
              <a:gd name="adj" fmla="val 3053"/>
            </a:avLst>
          </a:prstGeom>
          <a:solidFill>
            <a:srgbClr val="E3F5EF"/>
          </a:solidFill>
          <a:ln/>
        </p:spPr>
      </p:sp>
      <p:sp>
        <p:nvSpPr>
          <p:cNvPr id="9" name="Shape 6"/>
          <p:cNvSpPr/>
          <p:nvPr/>
        </p:nvSpPr>
        <p:spPr>
          <a:xfrm>
            <a:off x="4599432" y="1810512"/>
            <a:ext cx="658368" cy="658368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604" y="1902684"/>
            <a:ext cx="474025" cy="47402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544568" y="2560320"/>
            <a:ext cx="31912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Think-Pair-Share</a:t>
            </a:r>
            <a:endParaRPr lang="en-US" sz="1450" dirty="0"/>
          </a:p>
        </p:txBody>
      </p:sp>
      <p:sp>
        <p:nvSpPr>
          <p:cNvPr id="12" name="Text 8"/>
          <p:cNvSpPr/>
          <p:nvPr/>
        </p:nvSpPr>
        <p:spPr>
          <a:xfrm>
            <a:off x="4544568" y="2999232"/>
            <a:ext cx="31912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Elevii gândesc individual, discută în perechi, apoi împărtășesc ideile cu întreaga clasă.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8138160" y="1554480"/>
            <a:ext cx="3593592" cy="2395728"/>
          </a:xfrm>
          <a:prstGeom prst="roundRect">
            <a:avLst>
              <a:gd name="adj" fmla="val 3053"/>
            </a:avLst>
          </a:prstGeom>
          <a:solidFill>
            <a:srgbClr val="EDF1F1"/>
          </a:solidFill>
          <a:ln/>
        </p:spPr>
      </p:sp>
      <p:sp>
        <p:nvSpPr>
          <p:cNvPr id="14" name="Shape 10"/>
          <p:cNvSpPr/>
          <p:nvPr/>
        </p:nvSpPr>
        <p:spPr>
          <a:xfrm>
            <a:off x="8394192" y="1810512"/>
            <a:ext cx="658368" cy="658368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6364" y="1902684"/>
            <a:ext cx="474025" cy="474025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339328" y="2560320"/>
            <a:ext cx="31912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Predare reciprocă</a:t>
            </a:r>
            <a:endParaRPr lang="en-US" sz="1450" dirty="0"/>
          </a:p>
        </p:txBody>
      </p:sp>
      <p:sp>
        <p:nvSpPr>
          <p:cNvPr id="17" name="Text 12"/>
          <p:cNvSpPr/>
          <p:nvPr/>
        </p:nvSpPr>
        <p:spPr>
          <a:xfrm>
            <a:off x="8339328" y="2999232"/>
            <a:ext cx="31912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Elevii explică pe rând conceptele colegilor, consolidându-și propria înțelegere.</a:t>
            </a:r>
            <a:endParaRPr lang="en-US" sz="1100" dirty="0"/>
          </a:p>
        </p:txBody>
      </p:sp>
      <p:sp>
        <p:nvSpPr>
          <p:cNvPr id="18" name="Shape 13"/>
          <p:cNvSpPr/>
          <p:nvPr/>
        </p:nvSpPr>
        <p:spPr>
          <a:xfrm>
            <a:off x="548640" y="4151376"/>
            <a:ext cx="3593592" cy="2395728"/>
          </a:xfrm>
          <a:prstGeom prst="roundRect">
            <a:avLst>
              <a:gd name="adj" fmla="val 3053"/>
            </a:avLst>
          </a:prstGeom>
          <a:solidFill>
            <a:srgbClr val="E3F5EF"/>
          </a:solidFill>
          <a:ln/>
        </p:spPr>
      </p:sp>
      <p:sp>
        <p:nvSpPr>
          <p:cNvPr id="19" name="Shape 14"/>
          <p:cNvSpPr/>
          <p:nvPr/>
        </p:nvSpPr>
        <p:spPr>
          <a:xfrm>
            <a:off x="804672" y="4407408"/>
            <a:ext cx="658368" cy="658368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844" y="4499580"/>
            <a:ext cx="474025" cy="474025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49808" y="5157216"/>
            <a:ext cx="31912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Proiecte de grup</a:t>
            </a:r>
            <a:endParaRPr lang="en-US" sz="1450" dirty="0"/>
          </a:p>
        </p:txBody>
      </p:sp>
      <p:sp>
        <p:nvSpPr>
          <p:cNvPr id="22" name="Text 16"/>
          <p:cNvSpPr/>
          <p:nvPr/>
        </p:nvSpPr>
        <p:spPr>
          <a:xfrm>
            <a:off x="749808" y="5596128"/>
            <a:ext cx="31912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Echipe mici lucrează împreună la un produs sau o soluție pe parcursul mai multor sesiuni.</a:t>
            </a:r>
            <a:endParaRPr lang="en-US" sz="1100" dirty="0"/>
          </a:p>
        </p:txBody>
      </p:sp>
      <p:sp>
        <p:nvSpPr>
          <p:cNvPr id="23" name="Shape 17"/>
          <p:cNvSpPr/>
          <p:nvPr/>
        </p:nvSpPr>
        <p:spPr>
          <a:xfrm>
            <a:off x="4343400" y="4151376"/>
            <a:ext cx="3593592" cy="2395728"/>
          </a:xfrm>
          <a:prstGeom prst="roundRect">
            <a:avLst>
              <a:gd name="adj" fmla="val 3053"/>
            </a:avLst>
          </a:prstGeom>
          <a:solidFill>
            <a:srgbClr val="EDF1F1"/>
          </a:solidFill>
          <a:ln/>
        </p:spPr>
      </p:sp>
      <p:sp>
        <p:nvSpPr>
          <p:cNvPr id="24" name="Shape 18"/>
          <p:cNvSpPr/>
          <p:nvPr/>
        </p:nvSpPr>
        <p:spPr>
          <a:xfrm>
            <a:off x="4599432" y="4407408"/>
            <a:ext cx="658368" cy="658368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1604" y="4499580"/>
            <a:ext cx="474025" cy="474025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4544568" y="5157216"/>
            <a:ext cx="31912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Învățare prin probleme</a:t>
            </a:r>
            <a:endParaRPr lang="en-US" sz="1450" dirty="0"/>
          </a:p>
        </p:txBody>
      </p:sp>
      <p:sp>
        <p:nvSpPr>
          <p:cNvPr id="27" name="Text 20"/>
          <p:cNvSpPr/>
          <p:nvPr/>
        </p:nvSpPr>
        <p:spPr>
          <a:xfrm>
            <a:off x="4544568" y="5596128"/>
            <a:ext cx="31912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Grupurile investighează o problemă reală și construiesc cunoștințe rezolvând-o împreună.</a:t>
            </a:r>
            <a:endParaRPr lang="en-US" sz="1100" dirty="0"/>
          </a:p>
        </p:txBody>
      </p:sp>
      <p:sp>
        <p:nvSpPr>
          <p:cNvPr id="28" name="Shape 21"/>
          <p:cNvSpPr/>
          <p:nvPr/>
        </p:nvSpPr>
        <p:spPr>
          <a:xfrm>
            <a:off x="8138160" y="4151376"/>
            <a:ext cx="3593592" cy="2395728"/>
          </a:xfrm>
          <a:prstGeom prst="roundRect">
            <a:avLst>
              <a:gd name="adj" fmla="val 3053"/>
            </a:avLst>
          </a:prstGeom>
          <a:solidFill>
            <a:srgbClr val="E3F5EF"/>
          </a:solidFill>
          <a:ln/>
        </p:spPr>
      </p:sp>
      <p:sp>
        <p:nvSpPr>
          <p:cNvPr id="29" name="Shape 22"/>
          <p:cNvSpPr/>
          <p:nvPr/>
        </p:nvSpPr>
        <p:spPr>
          <a:xfrm>
            <a:off x="8394192" y="4407408"/>
            <a:ext cx="658368" cy="658368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6364" y="4499580"/>
            <a:ext cx="474025" cy="474025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8339328" y="5157216"/>
            <a:ext cx="31912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Cercuri de discuție</a:t>
            </a:r>
            <a:endParaRPr lang="en-US" sz="1450" dirty="0"/>
          </a:p>
        </p:txBody>
      </p:sp>
      <p:sp>
        <p:nvSpPr>
          <p:cNvPr id="32" name="Text 24"/>
          <p:cNvSpPr/>
          <p:nvPr/>
        </p:nvSpPr>
        <p:spPr>
          <a:xfrm>
            <a:off x="8339328" y="5596128"/>
            <a:ext cx="31912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Grupuri mici discută structurat o temă, cu roluri clar definite pentru fiecare participant.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Rolul profesorului în noul model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600200"/>
            <a:ext cx="4114800" cy="1691640"/>
          </a:xfrm>
          <a:prstGeom prst="roundRect">
            <a:avLst>
              <a:gd name="adj" fmla="val 4865"/>
            </a:avLst>
          </a:prstGeom>
          <a:solidFill>
            <a:srgbClr val="EDF1F1"/>
          </a:solidFill>
          <a:ln/>
        </p:spPr>
      </p:sp>
      <p:sp>
        <p:nvSpPr>
          <p:cNvPr id="4" name="Shape 2"/>
          <p:cNvSpPr/>
          <p:nvPr/>
        </p:nvSpPr>
        <p:spPr>
          <a:xfrm>
            <a:off x="777240" y="1810512"/>
            <a:ext cx="914400" cy="914400"/>
          </a:xfrm>
          <a:prstGeom prst="ellipse">
            <a:avLst/>
          </a:prstGeom>
          <a:solidFill>
            <a:srgbClr val="5B6C70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6112" y="1929384"/>
            <a:ext cx="676656" cy="67665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74520" y="178308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B6C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1874520" y="2084832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Transmițător de informație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2286000" y="3337560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2600" dirty="0"/>
          </a:p>
        </p:txBody>
      </p:sp>
      <p:sp>
        <p:nvSpPr>
          <p:cNvPr id="9" name="Shape 6"/>
          <p:cNvSpPr/>
          <p:nvPr/>
        </p:nvSpPr>
        <p:spPr>
          <a:xfrm>
            <a:off x="548640" y="3886200"/>
            <a:ext cx="4114800" cy="1691640"/>
          </a:xfrm>
          <a:prstGeom prst="roundRect">
            <a:avLst>
              <a:gd name="adj" fmla="val 4865"/>
            </a:avLst>
          </a:prstGeom>
          <a:solidFill>
            <a:srgbClr val="E3F5EF"/>
          </a:solidFill>
          <a:ln/>
        </p:spPr>
      </p:sp>
      <p:sp>
        <p:nvSpPr>
          <p:cNvPr id="10" name="Shape 7"/>
          <p:cNvSpPr/>
          <p:nvPr/>
        </p:nvSpPr>
        <p:spPr>
          <a:xfrm>
            <a:off x="777240" y="4096512"/>
            <a:ext cx="914400" cy="91440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12" y="4215384"/>
            <a:ext cx="676656" cy="67665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874520" y="406908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1874520" y="4370832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Facilitator al colaborării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5074920" y="1920240"/>
            <a:ext cx="630936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3400"/>
              </a:spcAft>
              <a:buSzPct val="100000"/>
              <a:buChar char="✦"/>
            </a:pPr>
            <a:r>
              <a:rPr lang="en-US" sz="16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Proiectează sarcini care necesită interdependență reală între elevi</a:t>
            </a:r>
            <a:endParaRPr lang="en-US" sz="1600" dirty="0"/>
          </a:p>
          <a:p>
            <a:pPr marL="342900" indent="-342900">
              <a:spcAft>
                <a:spcPts val="3400"/>
              </a:spcAft>
              <a:buSzPct val="100000"/>
              <a:buChar char="✦"/>
            </a:pPr>
            <a:r>
              <a:rPr lang="en-US" sz="16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Formează grupuri echilibrate, ținând cont de nivel și personalitate</a:t>
            </a:r>
            <a:endParaRPr lang="en-US" sz="1600" dirty="0"/>
          </a:p>
          <a:p>
            <a:pPr marL="342900" indent="-342900">
              <a:spcAft>
                <a:spcPts val="3400"/>
              </a:spcAft>
              <a:buSzPct val="100000"/>
              <a:buChar char="✦"/>
            </a:pPr>
            <a:r>
              <a:rPr lang="en-US" sz="16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Monitorizează dinamica grupurilor și intervine atunci când e nevoie</a:t>
            </a:r>
            <a:endParaRPr lang="en-US" sz="1600" dirty="0"/>
          </a:p>
          <a:p>
            <a:pPr marL="342900" indent="-342900">
              <a:spcAft>
                <a:spcPts val="3400"/>
              </a:spcAft>
              <a:buSzPct val="100000"/>
              <a:buChar char="✦"/>
            </a:pPr>
            <a:r>
              <a:rPr lang="en-US" sz="16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Oferă feedback pe procesul de colaborare, nu doar pe rezultat</a:t>
            </a:r>
            <a:endParaRPr lang="en-US" sz="1600" dirty="0"/>
          </a:p>
          <a:p>
            <a:pPr marL="342900" indent="-342900">
              <a:spcAft>
                <a:spcPts val="3400"/>
              </a:spcAft>
              <a:buSzPct val="100000"/>
              <a:buChar char="✦"/>
            </a:pPr>
            <a:r>
              <a:rPr lang="en-US" sz="1600" dirty="0">
                <a:solidFill>
                  <a:srgbClr val="1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Modelează el însuși comportamente cooperante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2026-08-19T08:00:34Z</dcterms:created>
  <dcterms:modified xsi:type="dcterms:W3CDTF">2026-08-19T08:00:34Z</dcterms:modified>
</cp:coreProperties>
</file>