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6" r:id="rId10"/>
    <p:sldId id="269" r:id="rId11"/>
    <p:sldId id="270" r:id="rId12"/>
    <p:sldId id="267" r:id="rId13"/>
    <p:sldId id="265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2B2086-8616-4E36-BAB8-46F9C4A57C01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8"/>
            <p14:sldId id="266"/>
            <p14:sldId id="269"/>
            <p14:sldId id="270"/>
            <p14:sldId id="267"/>
            <p14:sldId id="265"/>
            <p14:sldId id="271"/>
            <p14:sldId id="272"/>
            <p14:sldId id="273"/>
          </p14:sldIdLst>
        </p14:section>
        <p14:section name="Untitled Section" id="{D2E0EB3F-9157-40E9-8857-7090727A5F5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BB3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829E-355E-40E9-A49A-514D7D24E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36EEA-1832-41CB-A77E-C8CD89F26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24839-6D21-49CF-B294-1A32042E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B9B5F-2F6C-4298-BEC3-46218B6D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BC942-7BCC-421B-B6C8-25E163E1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2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55E11-CAB0-4CD5-A9CF-5B297829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07D7D-366C-4366-BBCF-0C4BC3658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0B97D-53F3-4AE9-B50A-4B3E6D16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EE6A-4CD3-4695-8B9F-DB6F34E7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CF903-C3C1-4B1D-A069-33C0B7D7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5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B964C-B0E3-4DC3-B85F-6489DBC6D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CBD4B-C063-49AF-B1A0-50B1355A0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5D3EB-C36E-456D-8CF8-686A1A5F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4067B-BF9E-4CD0-9AA5-AB3A5B38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2DF19-99B1-44CA-B011-E6F599B4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56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D1DE-24AE-4225-830F-8C5EAF57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EEE5-9417-4D2E-9FB3-C4187AE64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CFFF7-CF48-4341-A564-7D83824A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0584-9DC3-4093-92CC-3A45A504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FAF3C-9494-4DF3-A3CD-A2B6D841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38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F728-526B-40F6-8098-B6631DA44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4E4A9-8939-4424-9E5C-705A158FC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6C55-43E3-4E24-A7D5-1FF1C496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44371-F6FA-466B-B202-C93B0A07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70BB6-90F7-40DD-8A51-AC6CCD8D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68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D7FC-615B-4F11-B147-B01C15EE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DA75-C3FD-4A79-9235-3BF744BC1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F712B-FBF5-4B7C-A0F2-BF4062D44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029E7-A44A-4ED8-9536-6C9F027A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790C3-7B68-4464-90B9-C6EAC2FE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8F7B7-A2EE-4E40-B0E9-20663CA3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76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48F0-5A4B-4CED-B943-8305014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D603C-1DF1-4BF1-AEB6-23BD0EA0B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C847F-47D4-4D38-9ED7-37A1EA1EF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A46C6-39DF-4ED0-BE0B-6F55E7401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2D0CAF-4105-427D-B5B7-7D4F4EC8B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F8960-B09C-40A7-B7E4-769A29BF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20410-5E2E-4280-BBE7-88CD152B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28A2E-8862-4485-8545-B19C0734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21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4992-C378-4E74-9F6F-46718CED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F87A2-B544-458F-A28C-DEBDFA1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6B1CA-30F5-41AF-8623-2BF4C1B5A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C2E49-4D5A-4A32-8C0E-63F77240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92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2152E-6CFF-45DD-AE0C-EDE301E0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35A57-408D-4DD9-8AA7-F2B58FEB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AA4E0-080E-4EDF-BDE3-8E7B0B1D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9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A307-C260-422D-A91C-46F20EAE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6EDD-00DA-402E-8E50-DF59E2F23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FA18C-3429-4671-B1B4-44AE9874E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F8B4F-C295-4798-84DE-7B936186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C12A7-D9B4-4C2A-A3F3-AAF9A63D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4979-BF9A-4B08-9722-7346FC5C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3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0F2F-E3C6-4DF7-A67C-A9BEC672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387BE-CDED-4F5A-941F-B636B7A24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554BC-099C-4C3D-BD74-62638F6D6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96825-34F5-4488-A38B-BD546466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EE143-1516-46B8-B0CB-27A6F3DF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B225D-F723-4ACC-8BAA-3012F130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23DF3-DEA9-4276-BBE6-53AACE9B8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8DC28-8760-410F-949B-073467C67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5F5F3-02B4-4DD5-9ECC-A0C32ADFA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E950B-8B72-4E69-9D0A-D1FFBBF41F09}" type="datetimeFigureOut">
              <a:rPr lang="en-GB" smtClean="0"/>
              <a:t>01/08/2024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2965D-F67E-4E4A-805A-73DE6A746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83EA2-8FBA-4114-8753-35F8F3CBF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5BF5B-73C4-47E7-BD6E-5CD87775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64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6" y="1014186"/>
            <a:ext cx="7591315" cy="2137801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Scoala Gimnaziala 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r>
              <a:rPr lang="ro-RO" sz="6600" b="1" dirty="0">
                <a:solidFill>
                  <a:schemeClr val="bg1"/>
                </a:solidFill>
                <a:latin typeface="Harrington" panose="04040505050A02020702" pitchFamily="82" charset="0"/>
              </a:rPr>
              <a:t>Traian Savulescu</a:t>
            </a:r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 - Izvoarele</a:t>
            </a: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F1BC8-6C12-4E7A-B91C-7476B6050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5712" y="5720362"/>
            <a:ext cx="4378036" cy="498907"/>
          </a:xfrm>
        </p:spPr>
        <p:txBody>
          <a:bodyPr/>
          <a:lstStyle/>
          <a:p>
            <a:r>
              <a:rPr lang="ro-RO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PROF. </a:t>
            </a:r>
            <a:r>
              <a:rPr lang="ro-RO">
                <a:solidFill>
                  <a:schemeClr val="accent2">
                    <a:lumMod val="60000"/>
                    <a:lumOff val="40000"/>
                  </a:schemeClr>
                </a:solidFill>
              </a:rPr>
              <a:t>VLĂȘCEANU DANIEL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1052946" y="3569707"/>
            <a:ext cx="3980873" cy="252152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080A22-2922-4485-A62A-5776F1EC4F88}"/>
              </a:ext>
            </a:extLst>
          </p:cNvPr>
          <p:cNvSpPr/>
          <p:nvPr/>
        </p:nvSpPr>
        <p:spPr>
          <a:xfrm>
            <a:off x="7949901" y="638731"/>
            <a:ext cx="3327694" cy="379342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>
                <a:lumMod val="20000"/>
                <a:lumOff val="8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1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05877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513047" y="1867823"/>
            <a:ext cx="67234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In cele 9 unitati scolare invata 683 de elevi prescolari, elevi in ciclul primar si gimnazial, dar si Programul A Doua Sansa.</a:t>
            </a:r>
          </a:p>
          <a:p>
            <a:pPr lvl="0"/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Elevii sunt indrumati de cele 52 de cadre didactice in cea mai mare parte titulari. 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17 profesori fac parte din Corpul National de Experti in Management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12 cadre didactice au gradatie de merit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1 profesor preda la Centrul de excelenta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3 prof sunt sefi de cerc pedagogic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2 profesori metodiști</a:t>
            </a:r>
          </a:p>
          <a:p>
            <a:pPr marL="342900" lvl="0" indent="-342900">
              <a:buFontTx/>
              <a:buChar char="-"/>
            </a:pP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endParaRPr lang="ro-RO" sz="2400" dirty="0">
              <a:solidFill>
                <a:prstClr val="white"/>
              </a:solidFill>
              <a:latin typeface="Calibri" panose="020F0502020204030204"/>
            </a:endParaRPr>
          </a:p>
          <a:p>
            <a:pPr lvl="0"/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	</a:t>
            </a: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8FB00B-A962-41F0-88B7-963C10F6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51" y="359922"/>
            <a:ext cx="3181350" cy="230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7ECFCAB-8CC9-40A6-A959-2EDB9F58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909">
            <a:off x="7100177" y="3585449"/>
            <a:ext cx="3375054" cy="254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47" y="329019"/>
            <a:ext cx="6383864" cy="1658343"/>
          </a:xfrm>
        </p:spPr>
        <p:txBody>
          <a:bodyPr>
            <a:normAutofit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r>
              <a:rPr lang="ro-RO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Organigrama scolii</a:t>
            </a:r>
            <a:endParaRPr lang="en-GB" sz="24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513047" y="1867823"/>
            <a:ext cx="6723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lvl="0"/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	</a:t>
            </a: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14BAD-C48C-4EC5-AC52-2A86D3CA8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3374">
            <a:off x="269761" y="2461581"/>
            <a:ext cx="6137284" cy="3421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9D84C-E215-48A6-93D6-19E2FF8BA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6878">
            <a:off x="6021416" y="1786300"/>
            <a:ext cx="6475379" cy="328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05877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630630" y="1721110"/>
            <a:ext cx="4398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Comunicarea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interiorul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ș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colii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 cadrele didactice si conducerea se realizeaza prin intermediul grupului de whatsapp, prin email si avizierele din cancelarii.</a:t>
            </a:r>
          </a:p>
          <a:p>
            <a:pPr lvl="0"/>
            <a:endParaRPr lang="ro-RO" sz="2400" dirty="0">
              <a:solidFill>
                <a:prstClr val="white"/>
              </a:solidFill>
              <a:latin typeface="Calibri" panose="020F0502020204030204"/>
            </a:endParaRPr>
          </a:p>
          <a:p>
            <a:pPr lvl="0"/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	Profesorii noi sunt primiti asa cum si-ar dori oricine.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Implicati in activitatile scolii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Indrumati de sefii de comisii</a:t>
            </a:r>
          </a:p>
          <a:p>
            <a:pPr marL="342900" lvl="0" indent="-342900">
              <a:buFontTx/>
              <a:buChar char="-"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Mese rotunde de socializare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E8E09-031A-4C2E-AE3B-7AD67ECC0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1512">
            <a:off x="5157530" y="277349"/>
            <a:ext cx="3120504" cy="2772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2673DC-3B0A-4B5C-8FE8-84CF0E542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98">
            <a:off x="8995128" y="559341"/>
            <a:ext cx="2977069" cy="2869659"/>
          </a:xfrm>
          <a:prstGeom prst="rect">
            <a:avLst/>
          </a:prstGeom>
        </p:spPr>
      </p:pic>
      <p:pic>
        <p:nvPicPr>
          <p:cNvPr id="1026" name="Picture 2" descr="Este posibil ca imaginea să conţină: 5 persoane">
            <a:extLst>
              <a:ext uri="{FF2B5EF4-FFF2-40B4-BE49-F238E27FC236}">
                <a16:creationId xmlns:a16="http://schemas.microsoft.com/office/drawing/2014/main" id="{25CB23B0-B7A0-49B4-AC3C-9EC3E73F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6754">
            <a:off x="5340523" y="3370549"/>
            <a:ext cx="30003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2D5378-4FFE-4F3E-8F75-3BBFF44D1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641">
            <a:off x="8784076" y="3642703"/>
            <a:ext cx="2831154" cy="29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2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385025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5306D-06E2-4544-90A1-D1597CDEE312}"/>
              </a:ext>
            </a:extLst>
          </p:cNvPr>
          <p:cNvSpPr txBox="1"/>
          <p:nvPr/>
        </p:nvSpPr>
        <p:spPr>
          <a:xfrm>
            <a:off x="630455" y="2277244"/>
            <a:ext cx="42729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Concursul Judetean ”Fun With Stories”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Concursul Judetean ”S.O.S. – Stiinta”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Concursul judetean 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de istoria romanilor ”N. Iorga”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Parteneriat cu ONG Curba de Cultura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Atelierul de vara ”Sotron”</a:t>
            </a: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DE4832B-26E7-4A89-839D-1405C6313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129">
            <a:off x="5600822" y="385025"/>
            <a:ext cx="3375497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82AA453-BEFB-4F38-8D3E-06290AE7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301">
            <a:off x="8964180" y="906517"/>
            <a:ext cx="2743605" cy="26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C9D4D11-6DE8-4559-8A2F-C9DA6D83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1630">
            <a:off x="5087995" y="3444594"/>
            <a:ext cx="3260040" cy="27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B989E-5BE3-4EFD-BDBC-7397D1701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490">
            <a:off x="8532596" y="3644347"/>
            <a:ext cx="3246551" cy="29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385025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8193292" y="1133155"/>
            <a:ext cx="3240950" cy="267052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169714" y="1342924"/>
            <a:ext cx="47415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Școala noastră a derulat o serie de proiecte incitante: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Crossing borders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(Socrates, Olanda, 2002, 2004)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Costumul popular, dincolo de frontiere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(în cadrul Proiectului pentru Învățământul Rural, 2007)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Grădinița estivală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(2010)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Școală după școală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(2011-2013)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Copiii și părinții rromi vor la școală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Oportunități egale în educație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(2012-2013)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15C04-C79A-409F-A324-99D7042F7F3F}"/>
              </a:ext>
            </a:extLst>
          </p:cNvPr>
          <p:cNvSpPr/>
          <p:nvPr/>
        </p:nvSpPr>
        <p:spPr>
          <a:xfrm>
            <a:off x="5139891" y="463428"/>
            <a:ext cx="2604309" cy="335419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178CA-B987-4AAC-9824-757ED7BF2722}"/>
              </a:ext>
            </a:extLst>
          </p:cNvPr>
          <p:cNvSpPr/>
          <p:nvPr/>
        </p:nvSpPr>
        <p:spPr>
          <a:xfrm>
            <a:off x="7280741" y="4206240"/>
            <a:ext cx="4054212" cy="23001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41C68-5E29-4938-A435-7C2F6245B91E}"/>
              </a:ext>
            </a:extLst>
          </p:cNvPr>
          <p:cNvSpPr/>
          <p:nvPr/>
        </p:nvSpPr>
        <p:spPr>
          <a:xfrm>
            <a:off x="9390190" y="6244740"/>
            <a:ext cx="194476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Oportunități egale în educație</a:t>
            </a:r>
            <a:endParaRPr kumimoji="0" lang="en-US" sz="11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A2E6B-9F55-43AD-B98B-2EC7D28CEA6E}"/>
              </a:ext>
            </a:extLst>
          </p:cNvPr>
          <p:cNvSpPr/>
          <p:nvPr/>
        </p:nvSpPr>
        <p:spPr>
          <a:xfrm>
            <a:off x="8159724" y="3542070"/>
            <a:ext cx="246093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Costumul popular, dincolo de frontiere</a:t>
            </a:r>
            <a:endParaRPr kumimoji="0" lang="en-US" sz="11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385025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7415820" y="3429000"/>
            <a:ext cx="4145725" cy="287819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B3FD28-4CE1-45D0-A3BD-51C0ED9D5F6D}"/>
              </a:ext>
            </a:extLst>
          </p:cNvPr>
          <p:cNvSpPr/>
          <p:nvPr/>
        </p:nvSpPr>
        <p:spPr>
          <a:xfrm>
            <a:off x="7942446" y="546691"/>
            <a:ext cx="3619099" cy="249774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3CDDD-A539-48FA-A7B6-EBE7B092FFCE}"/>
              </a:ext>
            </a:extLst>
          </p:cNvPr>
          <p:cNvSpPr/>
          <p:nvPr/>
        </p:nvSpPr>
        <p:spPr>
          <a:xfrm rot="855335">
            <a:off x="5146765" y="1983339"/>
            <a:ext cx="3126527" cy="212218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5306D-06E2-4544-90A1-D1597CDEE312}"/>
              </a:ext>
            </a:extLst>
          </p:cNvPr>
          <p:cNvSpPr txBox="1"/>
          <p:nvPr/>
        </p:nvSpPr>
        <p:spPr>
          <a:xfrm>
            <a:off x="630455" y="2277244"/>
            <a:ext cx="42729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Mobility of Youth Workers in Erasmus Programme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(Polonia, 2015)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Educația- șansa către societatea cunoașterii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(2015)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Viața, o poveste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(2017)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and Link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(Letonia, 2017)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Împreună construim o școală prietenoasă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(Cehia, Croația, 2019)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1F9245-734B-4B45-B21A-8C6070F1C5B7}"/>
              </a:ext>
            </a:extLst>
          </p:cNvPr>
          <p:cNvSpPr/>
          <p:nvPr/>
        </p:nvSpPr>
        <p:spPr>
          <a:xfrm>
            <a:off x="9538412" y="5932091"/>
            <a:ext cx="189827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and Link, Letonia, 2017</a:t>
            </a:r>
            <a:endParaRPr kumimoji="0" lang="en-US" sz="11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0024D2-69C9-41B9-88DB-FC0A09959CC5}"/>
              </a:ext>
            </a:extLst>
          </p:cNvPr>
          <p:cNvSpPr/>
          <p:nvPr/>
        </p:nvSpPr>
        <p:spPr>
          <a:xfrm rot="932811">
            <a:off x="5018689" y="3515980"/>
            <a:ext cx="230864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Împreună construim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școală prioetenoasă, Croația, 2020</a:t>
            </a:r>
            <a:endParaRPr kumimoji="0" lang="en-US" sz="11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3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385025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viitor...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5306D-06E2-4544-90A1-D1597CDEE312}"/>
              </a:ext>
            </a:extLst>
          </p:cNvPr>
          <p:cNvSpPr txBox="1"/>
          <p:nvPr/>
        </p:nvSpPr>
        <p:spPr>
          <a:xfrm>
            <a:off x="630455" y="2277244"/>
            <a:ext cx="42729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Finalizarea proiectului Erasmus+ ”Impreuna construim o scoala prietenoasa”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o-RO" sz="2400" i="1" dirty="0">
                <a:solidFill>
                  <a:prstClr val="white"/>
                </a:solidFill>
                <a:latin typeface="Calibri" panose="020F0502020204030204"/>
              </a:rPr>
              <a:t>Inceperea unui nou proiect, tot Erasmus+, tot de mobilitate scolara ”No Bullying in our School”si de ce nu si unul de parteneriat strategic</a:t>
            </a: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1F9245-734B-4B45-B21A-8C6070F1C5B7}"/>
              </a:ext>
            </a:extLst>
          </p:cNvPr>
          <p:cNvSpPr/>
          <p:nvPr/>
        </p:nvSpPr>
        <p:spPr>
          <a:xfrm>
            <a:off x="9538412" y="5932091"/>
            <a:ext cx="189827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and Link, Letonia, 2017</a:t>
            </a:r>
            <a:endParaRPr kumimoji="0" lang="en-US" sz="11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E62B21-2CCE-4141-9EF1-207EFDEB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126">
            <a:off x="8502178" y="453751"/>
            <a:ext cx="3424541" cy="25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2B306C-3217-4A63-A412-4995613A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166" y="4017524"/>
            <a:ext cx="3093396" cy="245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228B1E9-248A-443D-97A1-48387C6FE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036">
            <a:off x="4959831" y="3734590"/>
            <a:ext cx="3728936" cy="25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3C8FB-49C3-4C3C-B629-956520360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678">
            <a:off x="4545654" y="301557"/>
            <a:ext cx="3392116" cy="23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Radacini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1010955" y="2775474"/>
            <a:ext cx="4174238" cy="308289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5819889" y="2517284"/>
            <a:ext cx="5378823" cy="350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la care s-au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ținut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primele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cursuri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primare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clădire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închiriată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Izvoarele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septembrie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1845.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Primii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învățători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Ștefan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Popescu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călugărul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Isaia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Copiii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învățau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limba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greacă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Școala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funcționat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ulterior,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până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în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1896,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în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diverse case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particulare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49315" y="581216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Radacini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6594173" y="3008341"/>
            <a:ext cx="4658325" cy="308289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735873" y="2219342"/>
            <a:ext cx="5378823" cy="427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În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1888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ministrul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Instrucțiunii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Spiru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Haret</a:t>
            </a:r>
            <a:r>
              <a:rPr lang="ro-RO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vizitează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școlile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Homorâciu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Izvoarele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o-RO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anul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1896 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construită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prima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școală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foduri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comunitare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1896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1906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mobilierul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constituit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bănci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lungi,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câte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șapte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92FCF2-915D-4194-99D4-ED58E442AF68}"/>
              </a:ext>
            </a:extLst>
          </p:cNvPr>
          <p:cNvSpPr/>
          <p:nvPr/>
        </p:nvSpPr>
        <p:spPr>
          <a:xfrm>
            <a:off x="8449351" y="564928"/>
            <a:ext cx="2386669" cy="308289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6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5326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Radacini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1344447" y="766764"/>
            <a:ext cx="3518014" cy="52899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5819889" y="2517284"/>
            <a:ext cx="53788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În</a:t>
            </a:r>
            <a:r>
              <a:rPr lang="en-US" sz="3200" dirty="0">
                <a:solidFill>
                  <a:schemeClr val="bg1"/>
                </a:solidFill>
              </a:rPr>
              <a:t> 1902 a </a:t>
            </a:r>
            <a:r>
              <a:rPr lang="en-US" sz="3200" dirty="0" err="1">
                <a:solidFill>
                  <a:schemeClr val="bg1"/>
                </a:solidFill>
              </a:rPr>
              <a:t>fost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înființată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biblioteca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școlii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când</a:t>
            </a:r>
            <a:r>
              <a:rPr lang="en-US" sz="3200" dirty="0">
                <a:solidFill>
                  <a:schemeClr val="bg1"/>
                </a:solidFill>
              </a:rPr>
              <a:t> au </a:t>
            </a:r>
            <a:r>
              <a:rPr lang="en-US" sz="3200" dirty="0" err="1">
                <a:solidFill>
                  <a:schemeClr val="bg1"/>
                </a:solidFill>
              </a:rPr>
              <a:t>fost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primite</a:t>
            </a:r>
            <a:r>
              <a:rPr lang="en-US" sz="3200" dirty="0">
                <a:solidFill>
                  <a:schemeClr val="bg1"/>
                </a:solidFill>
              </a:rPr>
              <a:t> din </a:t>
            </a:r>
            <a:r>
              <a:rPr lang="en-US" sz="3200" dirty="0" err="1">
                <a:solidFill>
                  <a:schemeClr val="bg1"/>
                </a:solidFill>
              </a:rPr>
              <a:t>partea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Casei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Școalelor</a:t>
            </a:r>
            <a:r>
              <a:rPr lang="en-US" sz="3200" dirty="0">
                <a:solidFill>
                  <a:schemeClr val="bg1"/>
                </a:solidFill>
              </a:rPr>
              <a:t> 51 de volume.</a:t>
            </a:r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În</a:t>
            </a:r>
            <a:r>
              <a:rPr lang="en-US" sz="3200" dirty="0">
                <a:solidFill>
                  <a:schemeClr val="bg1"/>
                </a:solidFill>
              </a:rPr>
              <a:t> 1906 </a:t>
            </a:r>
            <a:r>
              <a:rPr lang="en-US" sz="3200" dirty="0" err="1">
                <a:solidFill>
                  <a:schemeClr val="bg1"/>
                </a:solidFill>
              </a:rPr>
              <a:t>număra</a:t>
            </a:r>
            <a:r>
              <a:rPr lang="en-US" sz="3200" dirty="0">
                <a:solidFill>
                  <a:schemeClr val="bg1"/>
                </a:solidFill>
              </a:rPr>
              <a:t> 126 de </a:t>
            </a:r>
            <a:r>
              <a:rPr lang="en-US" sz="3200" dirty="0" err="1">
                <a:solidFill>
                  <a:schemeClr val="bg1"/>
                </a:solidFill>
              </a:rPr>
              <a:t>cărți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iar</a:t>
            </a:r>
            <a:r>
              <a:rPr lang="en-US" sz="3200" dirty="0">
                <a:solidFill>
                  <a:schemeClr val="bg1"/>
                </a:solidFill>
              </a:rPr>
              <a:t> media </a:t>
            </a:r>
            <a:r>
              <a:rPr lang="en-US" sz="3200" dirty="0" err="1">
                <a:solidFill>
                  <a:schemeClr val="bg1"/>
                </a:solidFill>
              </a:rPr>
              <a:t>cititorilor</a:t>
            </a:r>
            <a:r>
              <a:rPr lang="en-US" sz="3200" dirty="0">
                <a:solidFill>
                  <a:schemeClr val="bg1"/>
                </a:solidFill>
              </a:rPr>
              <a:t> era de 60.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Radacini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5974672" y="1112994"/>
            <a:ext cx="5655075" cy="474626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424212" y="2428508"/>
            <a:ext cx="53788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o-RO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	</a:t>
            </a:r>
            <a:r>
              <a:rPr lang="en-US" sz="3600" dirty="0" err="1">
                <a:solidFill>
                  <a:schemeClr val="bg1"/>
                </a:solidFill>
              </a:rPr>
              <a:t>Localul</a:t>
            </a:r>
            <a:r>
              <a:rPr lang="en-US" sz="3600" dirty="0">
                <a:solidFill>
                  <a:schemeClr val="bg1"/>
                </a:solidFill>
              </a:rPr>
              <a:t> actual al </a:t>
            </a:r>
            <a:r>
              <a:rPr lang="en-US" sz="3600" dirty="0" err="1">
                <a:solidFill>
                  <a:schemeClr val="bg1"/>
                </a:solidFill>
              </a:rPr>
              <a:t>școlii</a:t>
            </a:r>
            <a:r>
              <a:rPr lang="en-US" sz="3600" dirty="0">
                <a:solidFill>
                  <a:schemeClr val="bg1"/>
                </a:solidFill>
              </a:rPr>
              <a:t> din </a:t>
            </a:r>
            <a:r>
              <a:rPr lang="en-US" sz="3600" dirty="0" err="1">
                <a:solidFill>
                  <a:schemeClr val="bg1"/>
                </a:solidFill>
              </a:rPr>
              <a:t>Izvoarele</a:t>
            </a:r>
            <a:r>
              <a:rPr lang="en-US" sz="3600" dirty="0">
                <a:solidFill>
                  <a:schemeClr val="bg1"/>
                </a:solidFill>
              </a:rPr>
              <a:t> a </a:t>
            </a:r>
            <a:r>
              <a:rPr lang="en-US" sz="3600" dirty="0" err="1">
                <a:solidFill>
                  <a:schemeClr val="bg1"/>
                </a:solidFill>
              </a:rPr>
              <a:t>fost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dat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în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folosință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în</a:t>
            </a:r>
            <a:r>
              <a:rPr lang="en-US" sz="3600" dirty="0">
                <a:solidFill>
                  <a:schemeClr val="bg1"/>
                </a:solidFill>
              </a:rPr>
              <a:t> 1964 </a:t>
            </a:r>
            <a:r>
              <a:rPr lang="en-US" sz="3600" dirty="0" err="1">
                <a:solidFill>
                  <a:schemeClr val="bg1"/>
                </a:solidFill>
              </a:rPr>
              <a:t>și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construit</a:t>
            </a:r>
            <a:r>
              <a:rPr lang="en-US" sz="3600" dirty="0">
                <a:solidFill>
                  <a:schemeClr val="bg1"/>
                </a:solidFill>
              </a:rPr>
              <a:t> din </a:t>
            </a:r>
            <a:r>
              <a:rPr lang="en-US" sz="3600" dirty="0" err="1">
                <a:solidFill>
                  <a:schemeClr val="bg1"/>
                </a:solidFill>
              </a:rPr>
              <a:t>contribuțiile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cetățenilor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92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05877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Radacini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6575887" y="579268"/>
            <a:ext cx="4980373" cy="569946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424212" y="2082275"/>
            <a:ext cx="53788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chemeClr val="bg1"/>
                </a:solidFill>
              </a:rPr>
              <a:t>	</a:t>
            </a:r>
            <a:r>
              <a:rPr lang="en-US" sz="2400" dirty="0" err="1">
                <a:solidFill>
                  <a:schemeClr val="bg1"/>
                </a:solidFill>
              </a:rPr>
              <a:t>Patronul</a:t>
            </a:r>
            <a:r>
              <a:rPr lang="ro-RO" sz="2400" dirty="0">
                <a:solidFill>
                  <a:schemeClr val="bg1"/>
                </a:solidFill>
              </a:rPr>
              <a:t> ei</a:t>
            </a:r>
            <a:r>
              <a:rPr lang="en-US" sz="2400" dirty="0">
                <a:solidFill>
                  <a:schemeClr val="bg1"/>
                </a:solidFill>
              </a:rPr>
              <a:t> spiritual </a:t>
            </a:r>
            <a:r>
              <a:rPr lang="en-US" sz="2400" dirty="0" err="1">
                <a:solidFill>
                  <a:schemeClr val="bg1"/>
                </a:solidFill>
              </a:rPr>
              <a:t>este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academicianul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Traian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Săvulescu</a:t>
            </a:r>
            <a:r>
              <a:rPr lang="ro-RO" sz="2400" b="1" dirty="0">
                <a:solidFill>
                  <a:schemeClr val="bg1"/>
                </a:solidFill>
              </a:rPr>
              <a:t>, </a:t>
            </a:r>
            <a:r>
              <a:rPr lang="ro-RO" sz="2400" dirty="0">
                <a:solidFill>
                  <a:schemeClr val="bg1"/>
                </a:solidFill>
              </a:rPr>
              <a:t>născut la Râmnicu Sărat, </a:t>
            </a:r>
            <a:r>
              <a:rPr lang="en-US" sz="2400" dirty="0" err="1">
                <a:solidFill>
                  <a:schemeClr val="bg1"/>
                </a:solidFill>
              </a:rPr>
              <a:t>celebru</a:t>
            </a:r>
            <a:r>
              <a:rPr lang="en-US" sz="2400" dirty="0">
                <a:solidFill>
                  <a:schemeClr val="bg1"/>
                </a:solidFill>
              </a:rPr>
              <a:t> botanist, </a:t>
            </a:r>
            <a:r>
              <a:rPr lang="en-US" sz="2400" dirty="0" err="1">
                <a:solidFill>
                  <a:schemeClr val="bg1"/>
                </a:solidFill>
              </a:rPr>
              <a:t>fondator</a:t>
            </a:r>
            <a:r>
              <a:rPr lang="en-US" sz="2400" dirty="0">
                <a:solidFill>
                  <a:schemeClr val="bg1"/>
                </a:solidFill>
              </a:rPr>
              <a:t> al </a:t>
            </a:r>
            <a:r>
              <a:rPr lang="en-US" sz="2400" dirty="0" err="1">
                <a:solidFill>
                  <a:schemeClr val="bg1"/>
                </a:solidFill>
              </a:rPr>
              <a:t>școlii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românești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fitopatologie</a:t>
            </a:r>
            <a:r>
              <a:rPr lang="ro-RO" sz="2400" dirty="0">
                <a:solidFill>
                  <a:schemeClr val="bg1"/>
                </a:solidFill>
              </a:rPr>
              <a:t>. </a:t>
            </a:r>
          </a:p>
          <a:p>
            <a:r>
              <a:rPr lang="ro-RO" sz="2400" dirty="0">
                <a:solidFill>
                  <a:schemeClr val="bg1"/>
                </a:solidFill>
              </a:rPr>
              <a:t>	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-a </a:t>
            </a:r>
            <a:r>
              <a:rPr lang="en-US" sz="2400" dirty="0" err="1">
                <a:solidFill>
                  <a:schemeClr val="bg1"/>
                </a:solidFill>
              </a:rPr>
              <a:t>ridicat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casă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vacanță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Izvoarele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astfel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devenit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interesat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viața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comunități</a:t>
            </a:r>
            <a:r>
              <a:rPr lang="ro-RO" sz="2400" dirty="0">
                <a:solidFill>
                  <a:schemeClr val="bg1"/>
                </a:solidFill>
              </a:rPr>
              <a:t>i noastre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contribuind</a:t>
            </a:r>
            <a:r>
              <a:rPr lang="en-US" sz="2400" dirty="0">
                <a:solidFill>
                  <a:schemeClr val="bg1"/>
                </a:solidFill>
              </a:rPr>
              <a:t> - </a:t>
            </a:r>
            <a:r>
              <a:rPr lang="en-US" sz="2400" dirty="0" err="1">
                <a:solidFill>
                  <a:schemeClr val="bg1"/>
                </a:solidFill>
              </a:rPr>
              <a:t>financiar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influența</a:t>
            </a:r>
            <a:r>
              <a:rPr lang="en-US" sz="2400" dirty="0">
                <a:solidFill>
                  <a:schemeClr val="bg1"/>
                </a:solidFill>
              </a:rPr>
              <a:t> pe care o </a:t>
            </a:r>
            <a:r>
              <a:rPr lang="en-US" sz="2400" dirty="0" err="1">
                <a:solidFill>
                  <a:schemeClr val="bg1"/>
                </a:solidFill>
              </a:rPr>
              <a:t>avea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București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diverse </a:t>
            </a:r>
            <a:r>
              <a:rPr lang="en-US" sz="2400" dirty="0" err="1">
                <a:solidFill>
                  <a:schemeClr val="bg1"/>
                </a:solidFill>
              </a:rPr>
              <a:t>medii</a:t>
            </a:r>
            <a:r>
              <a:rPr lang="en-US" sz="2400" dirty="0">
                <a:solidFill>
                  <a:schemeClr val="bg1"/>
                </a:solidFill>
              </a:rPr>
              <a:t> - la </a:t>
            </a:r>
            <a:r>
              <a:rPr lang="en-US" sz="2400" dirty="0" err="1">
                <a:solidFill>
                  <a:schemeClr val="bg1"/>
                </a:solidFill>
              </a:rPr>
              <a:t>construirea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sediului</a:t>
            </a:r>
            <a:r>
              <a:rPr lang="en-US" sz="2400" dirty="0">
                <a:solidFill>
                  <a:schemeClr val="bg1"/>
                </a:solidFill>
              </a:rPr>
              <a:t> actual al </a:t>
            </a:r>
            <a:r>
              <a:rPr lang="en-US" sz="2400" dirty="0" err="1">
                <a:solidFill>
                  <a:schemeClr val="bg1"/>
                </a:solidFill>
              </a:rPr>
              <a:t>școlii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Centrului</a:t>
            </a:r>
            <a:r>
              <a:rPr lang="en-US" sz="2400" dirty="0">
                <a:solidFill>
                  <a:schemeClr val="bg1"/>
                </a:solidFill>
              </a:rPr>
              <a:t> Cultural.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CEB58-63AE-4A96-B849-6E61E99AE445}"/>
              </a:ext>
            </a:extLst>
          </p:cNvPr>
          <p:cNvSpPr/>
          <p:nvPr/>
        </p:nvSpPr>
        <p:spPr>
          <a:xfrm>
            <a:off x="8088227" y="5290423"/>
            <a:ext cx="22897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Traian Săvulescu</a:t>
            </a:r>
          </a:p>
          <a:p>
            <a:pPr algn="ctr"/>
            <a:r>
              <a:rPr lang="ro-RO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1889-1963</a:t>
            </a:r>
            <a:endParaRPr lang="en-GB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92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385025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5296658" y="677870"/>
            <a:ext cx="1855433" cy="15769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291042" y="1372057"/>
            <a:ext cx="47415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Școala</a:t>
            </a:r>
            <a:r>
              <a:rPr kumimoji="0" lang="ro-RO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Gimnazială </a:t>
            </a:r>
            <a:r>
              <a:rPr kumimoji="0" lang="ro-RO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Traian Săvulescu</a:t>
            </a:r>
            <a:r>
              <a:rPr kumimoji="0" lang="ro-RO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Izvoarele este o structură cu personalitate juridică înglobând nouă unități de învățare: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o-RO" sz="2400" baseline="0" dirty="0">
                <a:solidFill>
                  <a:prstClr val="white"/>
                </a:solidFill>
                <a:latin typeface="Calibri" panose="020F0502020204030204"/>
              </a:rPr>
              <a:t>Scoala  de la Izvoarele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 (coordonatoare) – cu clase I-VIII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Școala</a:t>
            </a:r>
            <a:r>
              <a:rPr kumimoji="0" lang="ro-RO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Gimnazială Homorâciu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o-RO" sz="2400" baseline="0" dirty="0">
                <a:solidFill>
                  <a:prstClr val="white"/>
                </a:solidFill>
                <a:latin typeface="Calibri" panose="020F0502020204030204"/>
              </a:rPr>
              <a:t>Școala Gimnazială Schiulești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o-RO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Școala cu Clasele I-IV Malu Vânăt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prstClr val="white"/>
                </a:solidFill>
              </a:rPr>
              <a:t>Școala cu Clasele I-IV Cernești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prstClr val="white"/>
                </a:solidFill>
              </a:rPr>
              <a:t>Grădinița Izvoarele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prstClr val="white"/>
                </a:solidFill>
              </a:rPr>
              <a:t>Grădinița Homorâciu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prstClr val="white"/>
                </a:solidFill>
              </a:rPr>
              <a:t>Grădinița Malu Vânăt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o-RO" sz="2400" dirty="0">
                <a:solidFill>
                  <a:prstClr val="white"/>
                </a:solidFill>
              </a:rPr>
              <a:t>Grădinița Schiulești</a:t>
            </a:r>
            <a:endParaRPr lang="en-GB" sz="2400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1D44D-A046-4A59-B07C-3E9256258E69}"/>
              </a:ext>
            </a:extLst>
          </p:cNvPr>
          <p:cNvSpPr/>
          <p:nvPr/>
        </p:nvSpPr>
        <p:spPr>
          <a:xfrm>
            <a:off x="7567080" y="694145"/>
            <a:ext cx="1855433" cy="15769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B58C6-5226-40F9-B0AA-D61FA3B89B48}"/>
              </a:ext>
            </a:extLst>
          </p:cNvPr>
          <p:cNvSpPr/>
          <p:nvPr/>
        </p:nvSpPr>
        <p:spPr>
          <a:xfrm>
            <a:off x="9845333" y="664093"/>
            <a:ext cx="1855433" cy="15769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15C04-C79A-409F-A324-99D7042F7F3F}"/>
              </a:ext>
            </a:extLst>
          </p:cNvPr>
          <p:cNvSpPr/>
          <p:nvPr/>
        </p:nvSpPr>
        <p:spPr>
          <a:xfrm>
            <a:off x="5326251" y="2651920"/>
            <a:ext cx="1855433" cy="157694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356C1-C598-4BFB-B917-C42DFFE337FA}"/>
              </a:ext>
            </a:extLst>
          </p:cNvPr>
          <p:cNvSpPr/>
          <p:nvPr/>
        </p:nvSpPr>
        <p:spPr>
          <a:xfrm>
            <a:off x="7567081" y="2651920"/>
            <a:ext cx="1855433" cy="157694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AC960-4383-480F-9CD9-334DC76D6C6E}"/>
              </a:ext>
            </a:extLst>
          </p:cNvPr>
          <p:cNvSpPr/>
          <p:nvPr/>
        </p:nvSpPr>
        <p:spPr>
          <a:xfrm>
            <a:off x="9845334" y="2651920"/>
            <a:ext cx="1855433" cy="157694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B3FD28-4CE1-45D0-A3BD-51C0ED9D5F6D}"/>
              </a:ext>
            </a:extLst>
          </p:cNvPr>
          <p:cNvSpPr/>
          <p:nvPr/>
        </p:nvSpPr>
        <p:spPr>
          <a:xfrm>
            <a:off x="9845334" y="4650120"/>
            <a:ext cx="1855433" cy="157694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178CA-B987-4AAC-9824-757ED7BF2722}"/>
              </a:ext>
            </a:extLst>
          </p:cNvPr>
          <p:cNvSpPr/>
          <p:nvPr/>
        </p:nvSpPr>
        <p:spPr>
          <a:xfrm>
            <a:off x="7567082" y="4650120"/>
            <a:ext cx="1855433" cy="157694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3CDDD-A539-48FA-A7B6-EBE7B092FFCE}"/>
              </a:ext>
            </a:extLst>
          </p:cNvPr>
          <p:cNvSpPr/>
          <p:nvPr/>
        </p:nvSpPr>
        <p:spPr>
          <a:xfrm>
            <a:off x="5296658" y="4650120"/>
            <a:ext cx="1855433" cy="157694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7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7820" y="385025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291042" y="1372057"/>
            <a:ext cx="474154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ro-RO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Misiunea scolii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b="1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Misiunea şcolii este să ofere elevilor posibilitatea de a-şi contura personalitatea, de a-şi exprima deschis opiniile, de a crea oportunitatea afirmării lor la vârsta aspiraţiilor, de a deschide calea valorilor autentice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b="1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Viziunea scolii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o-RO" sz="2400" b="1" i="1" dirty="0">
              <a:solidFill>
                <a:prstClr val="whit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o-R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“Educaţia este ceea ce rămâne după ce ai uitat tot ce ai învăţat în şcoală” - Einsten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BFF05F-DF58-4B16-92F0-D1011C90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265">
            <a:off x="5301574" y="336061"/>
            <a:ext cx="2344771" cy="20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95B9D80-1BEE-4E98-B7E4-716A26DD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368">
            <a:off x="8551451" y="255535"/>
            <a:ext cx="2571750" cy="20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A92C554-6597-46CC-9E3A-E3E3E120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87" y="2450051"/>
            <a:ext cx="2455451" cy="19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DFE70BB-7A37-4C26-AEDF-A4957D6B3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35" y="2505778"/>
            <a:ext cx="2354499" cy="20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0A332A6-5AC6-4551-993A-F27B6A67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9284">
            <a:off x="5931686" y="4548586"/>
            <a:ext cx="2736063" cy="23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032F455-388B-4671-95F6-1133C251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07">
            <a:off x="8964180" y="4548587"/>
            <a:ext cx="2354499" cy="21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1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3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020-3FC8-479A-816C-BC9BA0CD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05877" y="766764"/>
            <a:ext cx="12192000" cy="1793556"/>
          </a:xfrm>
        </p:spPr>
        <p:txBody>
          <a:bodyPr>
            <a:normAutofit fontScale="90000"/>
          </a:bodyPr>
          <a:lstStyle/>
          <a:p>
            <a: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  <a:t>În prezent...</a:t>
            </a:r>
            <a:br>
              <a:rPr lang="ro-RO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Harrington" panose="04040505050A02020702" pitchFamily="82" charset="0"/>
              </a:rPr>
            </a:br>
            <a:endParaRPr lang="en-GB" sz="6600" b="1" dirty="0">
              <a:solidFill>
                <a:schemeClr val="accent2">
                  <a:lumMod val="40000"/>
                  <a:lumOff val="60000"/>
                </a:schemeClr>
              </a:solidFill>
              <a:latin typeface="Harrington" panose="04040505050A0202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69B2-CE22-4E1A-8C12-9FF78D5781C7}"/>
              </a:ext>
            </a:extLst>
          </p:cNvPr>
          <p:cNvSpPr/>
          <p:nvPr/>
        </p:nvSpPr>
        <p:spPr>
          <a:xfrm>
            <a:off x="5319743" y="867117"/>
            <a:ext cx="3323743" cy="252097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53FF-ABE3-4F35-B100-665512BF7346}"/>
              </a:ext>
            </a:extLst>
          </p:cNvPr>
          <p:cNvSpPr txBox="1"/>
          <p:nvPr/>
        </p:nvSpPr>
        <p:spPr>
          <a:xfrm>
            <a:off x="630630" y="1721110"/>
            <a:ext cx="3656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Toate unitățile noastre de învățământ au săli spațioase</a:t>
            </a:r>
            <a:r>
              <a:rPr lang="ro-RO" sz="2400" dirty="0">
                <a:solidFill>
                  <a:prstClr val="white"/>
                </a:solidFill>
              </a:rPr>
              <a:t>, grupuri sanitare în interior și sunt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dotate cu centrale termice, computere, videoproiec-toare, televizoare, camere video de supraveghere.</a:t>
            </a:r>
          </a:p>
          <a:p>
            <a:pPr lvl="0"/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	Școala are o revistă intitulată </a:t>
            </a:r>
            <a:r>
              <a:rPr lang="ro-RO" sz="2400" i="1" dirty="0">
                <a:solidFill>
                  <a:prstClr val="white"/>
                </a:solidFill>
                <a:latin typeface="Calibri" panose="020F0502020204030204"/>
              </a:rPr>
              <a:t>Jurnalul Izvoarelor 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și un post de radio cu circuit inchis (</a:t>
            </a:r>
            <a:r>
              <a:rPr lang="ro-RO" sz="2400" i="1" dirty="0">
                <a:solidFill>
                  <a:prstClr val="white"/>
                </a:solidFill>
                <a:latin typeface="Calibri" panose="020F0502020204030204"/>
              </a:rPr>
              <a:t>Radio Clopoțel</a:t>
            </a:r>
            <a:r>
              <a:rPr lang="ro-RO" sz="2400" dirty="0">
                <a:solidFill>
                  <a:prstClr val="white"/>
                </a:solidFill>
                <a:latin typeface="Calibri" panose="020F0502020204030204"/>
              </a:rPr>
              <a:t>).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938E-C3B4-4BA6-AC6B-0207C960DCFA}"/>
              </a:ext>
            </a:extLst>
          </p:cNvPr>
          <p:cNvSpPr/>
          <p:nvPr/>
        </p:nvSpPr>
        <p:spPr>
          <a:xfrm>
            <a:off x="9323433" y="709610"/>
            <a:ext cx="2198008" cy="35335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98BFC-B91F-45B5-B17B-418A83C011F2}"/>
              </a:ext>
            </a:extLst>
          </p:cNvPr>
          <p:cNvSpPr/>
          <p:nvPr/>
        </p:nvSpPr>
        <p:spPr>
          <a:xfrm>
            <a:off x="4726421" y="4071486"/>
            <a:ext cx="3503179" cy="211065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9ADE5A-D80F-4149-9A02-0294E73BD1FF}"/>
              </a:ext>
            </a:extLst>
          </p:cNvPr>
          <p:cNvSpPr/>
          <p:nvPr/>
        </p:nvSpPr>
        <p:spPr>
          <a:xfrm rot="577946">
            <a:off x="8849789" y="2918329"/>
            <a:ext cx="2198008" cy="32175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20000"/>
                <a:lumOff val="80000"/>
              </a:schemeClr>
            </a:solidFill>
          </a:ln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824</Words>
  <Application>Microsoft Office PowerPoint</Application>
  <PresentationFormat>Ecran lat</PresentationFormat>
  <Paragraphs>93</Paragraphs>
  <Slides>16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Harrington</vt:lpstr>
      <vt:lpstr>Times New Roman</vt:lpstr>
      <vt:lpstr>Wingdings</vt:lpstr>
      <vt:lpstr>Office Theme</vt:lpstr>
      <vt:lpstr>Scoala Gimnaziala  Traian Savulescu - Izvoarele</vt:lpstr>
      <vt:lpstr>Radacini </vt:lpstr>
      <vt:lpstr>Radacini </vt:lpstr>
      <vt:lpstr>Radacini </vt:lpstr>
      <vt:lpstr>Radacini </vt:lpstr>
      <vt:lpstr>Radacini </vt:lpstr>
      <vt:lpstr>În prezent... </vt:lpstr>
      <vt:lpstr>În prezent... </vt:lpstr>
      <vt:lpstr>În prezent... </vt:lpstr>
      <vt:lpstr>În prezent... </vt:lpstr>
      <vt:lpstr>În prezent... Organigrama scolii</vt:lpstr>
      <vt:lpstr>În prezent... </vt:lpstr>
      <vt:lpstr>În prezent... </vt:lpstr>
      <vt:lpstr>În prezent... </vt:lpstr>
      <vt:lpstr>În prezent... </vt:lpstr>
      <vt:lpstr>În viitor...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Scoala Gimnaziala  Traian Savulescu - Izvoarele</dc:title>
  <dc:creator>Lucian Micu</dc:creator>
  <cp:lastModifiedBy>Wind 10</cp:lastModifiedBy>
  <cp:revision>51</cp:revision>
  <dcterms:created xsi:type="dcterms:W3CDTF">2020-11-19T14:19:36Z</dcterms:created>
  <dcterms:modified xsi:type="dcterms:W3CDTF">2024-08-01T07:15:35Z</dcterms:modified>
</cp:coreProperties>
</file>