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7" r:id="rId2"/>
    <p:sldId id="256" r:id="rId3"/>
    <p:sldId id="257" r:id="rId4"/>
    <p:sldId id="259" r:id="rId5"/>
    <p:sldId id="260" r:id="rId6"/>
    <p:sldId id="262" r:id="rId7"/>
    <p:sldId id="261" r:id="rId8"/>
    <p:sldId id="263" r:id="rId9"/>
    <p:sldId id="258" r:id="rId10"/>
    <p:sldId id="264" r:id="rId11"/>
    <p:sldId id="265" r:id="rId12"/>
    <p:sldId id="266" r:id="rId13"/>
    <p:sldId id="267" r:id="rId14"/>
    <p:sldId id="268" r:id="rId15"/>
    <p:sldId id="269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66FF33"/>
    <a:srgbClr val="33CC33"/>
    <a:srgbClr val="99FF33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lucia\Desktop\Strategii%20Daniel\Semnal%20cu%20voci%202.mp3" TargetMode="Externa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90800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nițiative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bune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practici</a:t>
            </a:r>
            <a:br>
              <a:rPr lang="en-GB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pentru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valorificarea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o-RO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potențialului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cultural </a:t>
            </a:r>
            <a:r>
              <a:rPr lang="ro-RO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 Comunei Izvoarele, Jud. </a:t>
            </a:r>
            <a:r>
              <a:rPr lang="ro-RO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Prahova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3429000"/>
            <a:ext cx="8229600" cy="4525963"/>
          </a:xfrm>
          <a:solidFill>
            <a:srgbClr val="99FF33">
              <a:alpha val="49020"/>
            </a:srgbClr>
          </a:solidFill>
        </p:spPr>
        <p:txBody>
          <a:bodyPr/>
          <a:lstStyle/>
          <a:p>
            <a:pPr>
              <a:buNone/>
            </a:pPr>
            <a:r>
              <a:rPr lang="ro-RO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Numele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comunei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vine de la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numeroasele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izvoare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martore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tăcute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ale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istoriei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acestor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meleaguri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Un document care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atestă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existența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satului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Izvoarele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un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zapis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din 21 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decembrie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1718. O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altă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atestare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puțin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sigură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însă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datează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din 1474.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731837"/>
            <a:ext cx="4038600" cy="5668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ro-RO" dirty="0">
                <a:solidFill>
                  <a:schemeClr val="bg1"/>
                </a:solidFill>
              </a:rPr>
              <a:t>	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Data la care s-au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ținut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primele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cursuri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primare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într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-o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clădire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închiriată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comuna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Izvoarele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este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septembrie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1845. 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Școala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funcționat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ulterior,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până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1896,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diverse case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particulare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1888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ministrul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Instrucțiunii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Publice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Spiru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Haret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vizitează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școlile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la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Homorâciu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Izvoarele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343400" y="3962400"/>
            <a:ext cx="4343400" cy="25146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6324600" y="381000"/>
            <a:ext cx="2362200" cy="31242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884237"/>
            <a:ext cx="4038600" cy="5668963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o-RO" b="1" dirty="0">
                <a:solidFill>
                  <a:schemeClr val="bg1"/>
                </a:solidFill>
              </a:rPr>
              <a:t>	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anul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1896 a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fost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construită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prima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școală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din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fo</a:t>
            </a:r>
            <a:r>
              <a:rPr lang="ro-RO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duri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comunitare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Părinții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elevilor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care</a:t>
            </a:r>
            <a:r>
              <a:rPr lang="ro-RO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nu-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trimiteau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copiii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cursuri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erau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amendați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1902 a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fost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înființată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biblioteca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școlii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când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au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fost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primite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din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partea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Casei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Școalelor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51 de volume. </a:t>
            </a:r>
            <a:endParaRPr lang="en-GB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r>
              <a:rPr lang="ro-RO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Localul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actual al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școlii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din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Izvoarele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fost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dat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folosință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1964.</a:t>
            </a:r>
            <a:endParaRPr lang="en-GB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648200" y="3733800"/>
            <a:ext cx="4038600" cy="27432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4648200" y="381000"/>
            <a:ext cx="4038600" cy="3124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1219200"/>
            <a:ext cx="4038600" cy="46482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o-RO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Recent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școala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fost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renovată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coform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standardelor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europene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printr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-un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proiect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finanțat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US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principal de U.E.,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valoare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aproximati</a:t>
            </a:r>
            <a:r>
              <a:rPr lang="ro-RO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 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12.000.000 lei. </a:t>
            </a:r>
          </a:p>
          <a:p>
            <a:pPr>
              <a:buNone/>
            </a:pPr>
            <a:endParaRPr lang="en-GB" dirty="0">
              <a:solidFill>
                <a:schemeClr val="bg1"/>
              </a:solidFill>
            </a:endParaRP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4572000" y="1905000"/>
            <a:ext cx="4038600" cy="2743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4953000" cy="60198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o-RO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De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numele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comunei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Izvoarele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leagă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numele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unor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personalități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culturale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o-RO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Traian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Săvulescu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biolog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român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celebru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academician</a:t>
            </a:r>
            <a:r>
              <a:rPr lang="ro-RO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este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patronul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spiritual al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școlii</a:t>
            </a:r>
            <a:r>
              <a:rPr lang="ro-RO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Emilia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Comișel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fost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personalitate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emblematică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etnomuzicologiei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românești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din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cea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de-a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doua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jumătate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secolului</a:t>
            </a:r>
            <a:r>
              <a:rPr lang="ro-RO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XX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o-RO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Florin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Comișel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fratele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Emiliei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Comișel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fost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compozitor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operetă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dirijor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folclorist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o-RO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Victor Ion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Popa</a:t>
            </a:r>
            <a:r>
              <a:rPr lang="ro-RO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om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teatru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literat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polivalent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-a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construit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casă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vacanță</a:t>
            </a:r>
            <a:r>
              <a:rPr lang="en-GB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GB" b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Izvoarele</a:t>
            </a:r>
            <a:r>
              <a:rPr lang="ro-RO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GB" b="1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GB" dirty="0"/>
          </a:p>
        </p:txBody>
      </p:sp>
      <p:sp>
        <p:nvSpPr>
          <p:cNvPr id="4" name="Rectangle 3"/>
          <p:cNvSpPr/>
          <p:nvPr/>
        </p:nvSpPr>
        <p:spPr>
          <a:xfrm>
            <a:off x="6019800" y="304800"/>
            <a:ext cx="1600200" cy="18288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ectangle 4"/>
          <p:cNvSpPr/>
          <p:nvPr/>
        </p:nvSpPr>
        <p:spPr>
          <a:xfrm>
            <a:off x="5181600" y="2362200"/>
            <a:ext cx="1524000" cy="1828800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 5"/>
          <p:cNvSpPr/>
          <p:nvPr/>
        </p:nvSpPr>
        <p:spPr>
          <a:xfrm>
            <a:off x="6934200" y="2362200"/>
            <a:ext cx="1447800" cy="1828800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6019800" y="4419600"/>
            <a:ext cx="1600200" cy="2133600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04800"/>
            <a:ext cx="4953000" cy="6324600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o-RO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Ac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eastă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moștenire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culturală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ne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obligă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valorificăm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perpetuăm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tradițiile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valorile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morale ale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comunității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prin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munca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clasă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prin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activități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extrașcolare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partener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iate.</a:t>
            </a:r>
          </a:p>
          <a:p>
            <a:pPr algn="just">
              <a:buNone/>
            </a:pP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Un instrument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util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este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editarea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revistei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școlii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Jurnalul</a:t>
            </a:r>
            <a:r>
              <a:rPr lang="en-GB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Izvoarelor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), al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cărei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colectiv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redacție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-a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propus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ca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teme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educația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drepturile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protecția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copilului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știri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din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școli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din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viața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comunei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folclor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specific local,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personalități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locale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originare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din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comună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inclusiv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foști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elevi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școlii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) -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văzute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ca 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modele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pentru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elevi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materiale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privind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protecția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mediului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promovarea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creațiilor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elevilor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protecția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animalelor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ș.a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0" y="1371600"/>
            <a:ext cx="3048000" cy="4267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381000"/>
            <a:ext cx="5029200" cy="6248400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o-RO" b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O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altă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inițiativă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care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promovează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potențialu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cultural 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 fost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crearea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unei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emisiuni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radio cu circuit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închis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(se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transmite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prin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difuzoare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plasate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toate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încăperile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școlii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).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Printre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altele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a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prezentat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personalitatea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savantului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Traian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Săvulescu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o-RO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atronul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spiritual al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școlii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Deocamdată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deoarece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școala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trecut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întâi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prin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pandemie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iar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apoi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print-o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renovare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radicală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a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fost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necesară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întreruperea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emisiunilor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postului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radio. </a:t>
            </a:r>
            <a:endParaRPr lang="ro-RO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Intitulat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Radio </a:t>
            </a:r>
            <a:r>
              <a:rPr lang="en-GB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Clopoțel</a:t>
            </a:r>
            <a:r>
              <a:rPr lang="en-GB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acesta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transmitea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săptămânal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pauza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mare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iar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colectivul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redacție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era format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atât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din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elevi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cât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din cadre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di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actice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GB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GB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0" y="1600200"/>
            <a:ext cx="3048000" cy="38862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Semnal cu voci 2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6629400" y="5867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325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09600"/>
            <a:ext cx="8610600" cy="2819400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o-RO" dirty="0"/>
              <a:t>		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Din 2013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școala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colaborează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Asociația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Curba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Cultură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o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organizație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nonguvernamentală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pentru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tineretul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din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mediul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rural.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Aceasta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promovează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învățământul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nonformal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oferă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tinerilor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șansa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a-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petrece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timpul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într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-un mod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constructiv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antrenant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de a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lega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prietenii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sociația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organizează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schimburi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tineri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prin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Serviciul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European de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Voluntariat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ro-RO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Recent,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doi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elevi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la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Școala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Homorâciu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au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participat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la o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tabără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din Slovenia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unde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le-au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împărtășit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gazdelor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tradițiile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folclorice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dar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gastronomice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din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zona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noastră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3352800"/>
            <a:ext cx="3733800" cy="28194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4572000" y="3352800"/>
            <a:ext cx="3962400" cy="28194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4038600"/>
            <a:ext cx="8610600" cy="2362200"/>
          </a:xfrm>
        </p:spPr>
        <p:txBody>
          <a:bodyPr>
            <a:normAutofit fontScale="77500" lnSpcReduction="20000"/>
          </a:bodyPr>
          <a:lstStyle/>
          <a:p>
            <a:pPr algn="just">
              <a:buNone/>
            </a:pPr>
            <a:r>
              <a:rPr lang="ro-RO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o-RO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Odată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numirea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catedra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muzică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colegului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nostru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Luigi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Popescu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orele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au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devenit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sărbătoare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pentru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elevi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cesta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 format o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trupă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chitariști-vocaliști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care are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prezent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un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număr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impresionant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membri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GB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Folk Z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Trupa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participat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festivalurile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la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Ferma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Homorâciu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unde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au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cântat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alături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nume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celebre,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dar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spectacolele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organizate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Crăciun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prilejul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Zilei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Comunei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Izvoarele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2514600" y="609600"/>
            <a:ext cx="4114800" cy="304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609600"/>
            <a:ext cx="5105400" cy="5943600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o-RO" dirty="0"/>
              <a:t>		</a:t>
            </a:r>
            <a:r>
              <a:rPr lang="ro-RO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fiecare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ediție</a:t>
            </a:r>
            <a:r>
              <a:rPr lang="ro-RO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 Zilei Comunei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școlile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au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participat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activitățile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organizate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elevi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la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cursurile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coregrafie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dar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canto popular.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Acestea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din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urmă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sunt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o-RO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ținute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Raluca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Diaconu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interpretă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muzică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populară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prezentator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realizator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tv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radio)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cadrul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Centrului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Cultural, cu care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școala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are o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colaborare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foarte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bună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buNone/>
            </a:pPr>
            <a:r>
              <a:rPr lang="ro-RO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Cu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prilejul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Zilei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Comunei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elevii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au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avut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oportunitatea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a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învăța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cadrul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unor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ateliere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arta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țesutului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război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gherghef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covoarelor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populare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meșteșug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străvechi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care se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perpetuează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comuna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noastră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prin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intremediul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artistelor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populare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unele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dintre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acestea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aflate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la o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vârstă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3400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venerabilă</a:t>
            </a:r>
            <a:r>
              <a:rPr lang="en-GB" sz="3400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6" name="Rectangle 5"/>
          <p:cNvSpPr/>
          <p:nvPr/>
        </p:nvSpPr>
        <p:spPr>
          <a:xfrm>
            <a:off x="5486400" y="762000"/>
            <a:ext cx="3200400" cy="23622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5486400" y="3810000"/>
            <a:ext cx="3200400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4800600"/>
            <a:ext cx="6400800" cy="1752600"/>
          </a:xfrm>
          <a:solidFill>
            <a:srgbClr val="66FF33">
              <a:alpha val="50196"/>
            </a:srgbClr>
          </a:solidFill>
        </p:spPr>
        <p:txBody>
          <a:bodyPr>
            <a:normAutofit fontScale="85000" lnSpcReduction="20000"/>
          </a:bodyPr>
          <a:lstStyle/>
          <a:p>
            <a:pPr algn="just"/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Comuna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Izvoarele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situat</a:t>
            </a:r>
            <a:r>
              <a:rPr lang="ro-RO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ă în partea de nord-est a județului Prahova, la 100 km de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Bucure</a:t>
            </a:r>
            <a:r>
              <a:rPr lang="ro-RO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ș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ti</a:t>
            </a:r>
            <a:r>
              <a:rPr lang="ro-RO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și la aproximativ 65 km de orașul Brașov și are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alcătuire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șase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sate: </a:t>
            </a:r>
          </a:p>
        </p:txBody>
      </p:sp>
      <p:sp>
        <p:nvSpPr>
          <p:cNvPr id="4" name="Rectangle 3"/>
          <p:cNvSpPr/>
          <p:nvPr/>
        </p:nvSpPr>
        <p:spPr>
          <a:xfrm>
            <a:off x="6172200" y="533400"/>
            <a:ext cx="2438400" cy="1828800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026" name="Picture 2" descr="Izvoare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00" y="1651233"/>
            <a:ext cx="76200" cy="76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143000"/>
            <a:ext cx="5029200" cy="472440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o-RO" dirty="0"/>
              <a:t>		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Alte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activități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desfă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șurate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periodic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sunt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cele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dedicate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Zilei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Culturii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Naționale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Zilei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Naționale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României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dar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unor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sărbători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religioase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gândite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organizate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parteneriat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cu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parohiile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din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satele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comunei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5486400" y="762000"/>
            <a:ext cx="3200400" cy="2362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5486400" y="3810000"/>
            <a:ext cx="3200400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57200"/>
            <a:ext cx="4953000" cy="5943600"/>
          </a:xfrm>
        </p:spPr>
        <p:txBody>
          <a:bodyPr>
            <a:normAutofit fontScale="85000" lnSpcReduction="10000"/>
          </a:bodyPr>
          <a:lstStyle/>
          <a:p>
            <a:pPr algn="just">
              <a:buNone/>
            </a:pPr>
            <a:r>
              <a:rPr lang="ro-RO" dirty="0"/>
              <a:t>		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Colectivul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cadre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didactice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al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Școlii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gimnaziale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Traian</a:t>
            </a:r>
            <a:r>
              <a:rPr lang="en-GB" i="1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i="1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Săvulescu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Izvoarele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sprijină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promovarea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valorilor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reale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pregătirea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elevilor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pentru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viață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pentru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carieră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printr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-o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educație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solidă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într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-un spirit optimist</a:t>
            </a: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o-RO" dirty="0">
              <a:solidFill>
                <a:srgbClr val="80008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o-RO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		Suntem conștienți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printre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altele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faptul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piatră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temelia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formării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personalității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fiecărui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elev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o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reprezintă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tradițiile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obiceiurile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valorile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comunității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din care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aceștia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dirty="0" err="1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fac</a:t>
            </a:r>
            <a:r>
              <a:rPr lang="en-GB" dirty="0">
                <a:solidFill>
                  <a:srgbClr val="800080"/>
                </a:solidFill>
                <a:latin typeface="Times New Roman" pitchFamily="18" charset="0"/>
                <a:cs typeface="Times New Roman" pitchFamily="18" charset="0"/>
              </a:rPr>
              <a:t> parte.</a:t>
            </a:r>
          </a:p>
        </p:txBody>
      </p:sp>
      <p:sp>
        <p:nvSpPr>
          <p:cNvPr id="6" name="Rectangle 5"/>
          <p:cNvSpPr/>
          <p:nvPr/>
        </p:nvSpPr>
        <p:spPr>
          <a:xfrm>
            <a:off x="6248400" y="533400"/>
            <a:ext cx="2362200" cy="31242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tangle 3"/>
          <p:cNvSpPr/>
          <p:nvPr/>
        </p:nvSpPr>
        <p:spPr>
          <a:xfrm>
            <a:off x="5410200" y="4038600"/>
            <a:ext cx="3200400" cy="228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 animBg="1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Cernești și Homorâciu</a:t>
            </a:r>
            <a:endParaRPr lang="en-GB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90600" y="152400"/>
            <a:ext cx="8229600" cy="1143000"/>
          </a:xfrm>
        </p:spPr>
        <p:txBody>
          <a:bodyPr/>
          <a:lstStyle/>
          <a:p>
            <a:r>
              <a:rPr lang="ro-RO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Chirițești</a:t>
            </a:r>
            <a:endParaRPr lang="en-GB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Izvoarele</a:t>
            </a:r>
            <a:endParaRPr lang="en-GB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28600" y="0"/>
            <a:ext cx="8229600" cy="1143000"/>
          </a:xfrm>
        </p:spPr>
        <p:txBody>
          <a:bodyPr/>
          <a:lstStyle/>
          <a:p>
            <a:r>
              <a:rPr lang="ro-RO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Malu Vânăt</a:t>
            </a:r>
            <a:endParaRPr lang="en-GB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Schiulești</a:t>
            </a:r>
            <a:endParaRPr lang="en-GB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3000" r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28600" y="5791200"/>
            <a:ext cx="8229600" cy="4525963"/>
          </a:xfrm>
          <a:solidFill>
            <a:srgbClr val="99FF33">
              <a:alpha val="49020"/>
            </a:srgbClr>
          </a:solidFill>
        </p:spPr>
        <p:txBody>
          <a:bodyPr/>
          <a:lstStyle/>
          <a:p>
            <a:pPr>
              <a:buNone/>
            </a:pPr>
            <a:r>
              <a:rPr lang="ro-RO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Conform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recensământului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din 2021, are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peste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6000 de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locuitori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4525963"/>
          </a:xfrm>
          <a:solidFill>
            <a:srgbClr val="99FF33">
              <a:alpha val="49020"/>
            </a:srgbClr>
          </a:solidFill>
        </p:spPr>
        <p:txBody>
          <a:bodyPr>
            <a:normAutofit/>
          </a:bodyPr>
          <a:lstStyle/>
          <a:p>
            <a:pPr>
              <a:buNone/>
            </a:pPr>
            <a:r>
              <a:rPr lang="ro-RO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Altitudinea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medie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comunei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520 m. </a:t>
            </a:r>
          </a:p>
          <a:p>
            <a:pPr>
              <a:buNone/>
            </a:pPr>
            <a:r>
              <a:rPr lang="ro-RO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Clima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temperat-continentală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influențată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pozitiv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geografia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relieful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zonei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Cantitatea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precipitații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este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moderată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Vegetația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cuprinde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păduri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foioase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zonele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mai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puțin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înalte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amestec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cele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înalte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dar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și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fânețe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toate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acestea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constituindu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-se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în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peisaje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mirifice</a:t>
            </a:r>
            <a:r>
              <a:rPr lang="en-GB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</TotalTime>
  <Words>999</Words>
  <Application>Microsoft Office PowerPoint</Application>
  <PresentationFormat>Expunere pe ecran (4:3)</PresentationFormat>
  <Paragraphs>32</Paragraphs>
  <Slides>21</Slides>
  <Notes>0</Notes>
  <HiddenSlides>0</HiddenSlides>
  <MMClips>1</MMClips>
  <ScaleCrop>false</ScaleCrop>
  <HeadingPairs>
    <vt:vector size="6" baseType="variant">
      <vt:variant>
        <vt:lpstr>Fonturi utilizate</vt:lpstr>
      </vt:variant>
      <vt:variant>
        <vt:i4>3</vt:i4>
      </vt:variant>
      <vt:variant>
        <vt:lpstr>Temă</vt:lpstr>
      </vt:variant>
      <vt:variant>
        <vt:i4>1</vt:i4>
      </vt:variant>
      <vt:variant>
        <vt:lpstr>Titluri diapozitive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 Inițiative și bune practici pentru valorificarea  potențialului cultural al Comunei Izvoarele, Jud. Prahova</vt:lpstr>
      <vt:lpstr>Prezentare PowerPoint</vt:lpstr>
      <vt:lpstr>Cernești și Homorâciu</vt:lpstr>
      <vt:lpstr>Chirițești</vt:lpstr>
      <vt:lpstr>Izvoarele</vt:lpstr>
      <vt:lpstr>Malu Vânăt</vt:lpstr>
      <vt:lpstr>Schiulești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  <vt:lpstr>Prezentare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Lucian Micu</dc:creator>
  <cp:lastModifiedBy>Wind 10</cp:lastModifiedBy>
  <cp:revision>41</cp:revision>
  <dcterms:created xsi:type="dcterms:W3CDTF">2006-08-16T00:00:00Z</dcterms:created>
  <dcterms:modified xsi:type="dcterms:W3CDTF">2024-09-29T16:35:22Z</dcterms:modified>
</cp:coreProperties>
</file>