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9" r:id="rId5"/>
    <p:sldId id="260" r:id="rId6"/>
    <p:sldId id="261" r:id="rId7"/>
    <p:sldId id="262" r:id="rId8"/>
    <p:sldId id="279" r:id="rId9"/>
    <p:sldId id="263" r:id="rId10"/>
    <p:sldId id="264" r:id="rId11"/>
    <p:sldId id="267" r:id="rId12"/>
    <p:sldId id="268" r:id="rId13"/>
    <p:sldId id="269" r:id="rId14"/>
    <p:sldId id="273" r:id="rId15"/>
    <p:sldId id="271" r:id="rId16"/>
    <p:sldId id="274" r:id="rId17"/>
    <p:sldId id="275"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43C12-4291-4260-81F4-D864DA8A08EA}" type="datetimeFigureOut">
              <a:rPr lang="ro-RO" smtClean="0"/>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8D9D5-BAC5-4619-9ECE-1E971DA9D58E}" type="slidenum">
              <a:rPr lang="ro-RO" smtClean="0"/>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endParaRPr kumimoji="0"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https://www.didactic.ro/" TargetMode="External"/><Relationship Id="rId2" Type="http://schemas.openxmlformats.org/officeDocument/2006/relationships/hyperlink" Target="http://www.dezvoltaredurabil&#259;.gov.ro/" TargetMode="External"/><Relationship Id="rId1" Type="http://schemas.openxmlformats.org/officeDocument/2006/relationships/hyperlink" Target="https://dezvoltaredurabila.gov.ro/strategia-nationala-pentru-dezvoltarea-durabila-a-romaniei-2030-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620000" cy="1295400"/>
          </a:xfrm>
        </p:spPr>
        <p:txBody>
          <a:bodyPr>
            <a:normAutofit fontScale="90000"/>
          </a:bodyPr>
          <a:lstStyle/>
          <a:p>
            <a:pPr algn="ctr"/>
            <a:r>
              <a:rPr lang="ro-RO" sz="4400" b="1" dirty="0"/>
              <a:t>Educația pentru dezvoltarea durabilă la </a:t>
            </a:r>
            <a:r>
              <a:rPr lang="ro-RO" sz="4400" b="1"/>
              <a:t>vârsta școlarităț</a:t>
            </a:r>
            <a:r>
              <a:rPr lang="ro-RO" sz="4400"/>
              <a:t>i</a:t>
            </a:r>
            <a:r>
              <a:rPr lang="ro-RO" sz="4400" b="1"/>
              <a:t>i</a:t>
            </a:r>
            <a:endParaRPr lang="ro-RO" sz="4400" dirty="0"/>
          </a:p>
        </p:txBody>
      </p:sp>
      <p:sp>
        <p:nvSpPr>
          <p:cNvPr id="3" name="Subtitle 2"/>
          <p:cNvSpPr>
            <a:spLocks noGrp="1"/>
          </p:cNvSpPr>
          <p:nvPr>
            <p:ph type="subTitle" idx="1"/>
          </p:nvPr>
        </p:nvSpPr>
        <p:spPr>
          <a:xfrm>
            <a:off x="1371600" y="5257800"/>
            <a:ext cx="6400800" cy="1066800"/>
          </a:xfrm>
        </p:spPr>
        <p:txBody>
          <a:bodyPr/>
          <a:lstStyle/>
          <a:p>
            <a:pPr algn="just"/>
            <a:r>
              <a:rPr lang="ro-RO" b="1" dirty="0">
                <a:solidFill>
                  <a:schemeClr val="tx1"/>
                </a:solidFill>
              </a:rPr>
              <a:t>              Prof. </a:t>
            </a:r>
            <a:r>
              <a:rPr lang="ro-RO" b="1" dirty="0"/>
              <a:t>VLĂȘCEANU DANIEL</a:t>
            </a:r>
            <a:endParaRPr lang="ro-RO" dirty="0">
              <a:solidFill>
                <a:schemeClr val="tx1"/>
              </a:solidFill>
            </a:endParaRPr>
          </a:p>
        </p:txBody>
      </p:sp>
      <p:pic>
        <p:nvPicPr>
          <p:cNvPr id="4" name="Picture 3" descr="https://stagiipractica.asvd.ro/wp-content/uploads/2022/03/16.02.2022-570x350.png"/>
          <p:cNvPicPr/>
          <p:nvPr/>
        </p:nvPicPr>
        <p:blipFill>
          <a:blip r:embed="rId1"/>
          <a:srcRect/>
          <a:stretch>
            <a:fillRect/>
          </a:stretch>
        </p:blipFill>
        <p:spPr bwMode="auto">
          <a:xfrm>
            <a:off x="1856422" y="1761807"/>
            <a:ext cx="5431155" cy="333438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534400" cy="5105400"/>
          </a:xfrm>
        </p:spPr>
        <p:txBody>
          <a:bodyPr>
            <a:normAutofit fontScale="90000"/>
          </a:bodyPr>
          <a:lstStyle/>
          <a:p>
            <a:r>
              <a:rPr lang="ro-RO" dirty="0"/>
              <a:t>	</a:t>
            </a:r>
            <a:br>
              <a:rPr lang="ro-RO" dirty="0"/>
            </a:br>
            <a:r>
              <a:rPr lang="ro-RO" sz="2200" b="1" dirty="0"/>
              <a:t>Grup țintă</a:t>
            </a:r>
            <a:r>
              <a:rPr lang="ro-RO" sz="2200" dirty="0"/>
              <a:t>: Elevii clasei I și a III-a (15 elevi) </a:t>
            </a:r>
            <a:br>
              <a:rPr lang="ro-RO" sz="2200" dirty="0"/>
            </a:br>
            <a:r>
              <a:rPr lang="ro-RO" sz="2200" b="1" dirty="0"/>
              <a:t>Tema Proiectului</a:t>
            </a:r>
            <a:r>
              <a:rPr lang="ro-RO" sz="2200" dirty="0"/>
              <a:t> </a:t>
            </a:r>
            <a:r>
              <a:rPr lang="ro-RO" sz="2200" b="1" dirty="0"/>
              <a:t>LeAF</a:t>
            </a:r>
            <a:r>
              <a:rPr lang="ro-RO" sz="2200" dirty="0"/>
              <a:t>: „Pădurile și Clima”</a:t>
            </a:r>
            <a:br>
              <a:rPr lang="ro-RO" sz="2200" dirty="0"/>
            </a:br>
            <a:r>
              <a:rPr lang="ro-RO" sz="2200" b="1" dirty="0"/>
              <a:t>Durata</a:t>
            </a:r>
            <a:r>
              <a:rPr lang="ro-RO" sz="2200" dirty="0"/>
              <a:t>: 1 an școlar</a:t>
            </a:r>
            <a:br>
              <a:rPr lang="ro-RO" sz="2200" dirty="0"/>
            </a:br>
            <a:r>
              <a:rPr lang="ro-RO" sz="2200" b="1" dirty="0"/>
              <a:t>Scopul proiectului</a:t>
            </a:r>
            <a:r>
              <a:rPr lang="ro-RO" sz="2200" dirty="0"/>
              <a:t>: </a:t>
            </a:r>
            <a:br>
              <a:rPr lang="ro-RO" sz="2200" dirty="0"/>
            </a:br>
            <a:r>
              <a:rPr lang="ro-RO" sz="2200" dirty="0"/>
              <a:t>Cultivarea interesului pentru menținerea unui mediu de viață natural, sănătos și echilibrat, a unui comportament favorabil ameliorării relațiilor om-natură.</a:t>
            </a:r>
            <a:br>
              <a:rPr lang="ro-RO" sz="2200" dirty="0"/>
            </a:br>
            <a:r>
              <a:rPr lang="ro-RO" sz="2200" b="1" dirty="0"/>
              <a:t>Obiective:</a:t>
            </a:r>
            <a:br>
              <a:rPr lang="ro-RO" sz="2200" dirty="0"/>
            </a:br>
            <a:r>
              <a:rPr lang="ro-RO" sz="2200" dirty="0"/>
              <a:t>- Conștientizarea interdependenței dintre om și natură;</a:t>
            </a:r>
            <a:br>
              <a:rPr lang="ro-RO" sz="2200" dirty="0"/>
            </a:br>
            <a:r>
              <a:rPr lang="ro-RO" sz="2200" dirty="0"/>
              <a:t>- Formarea atitudinii de respect față de mediu și dezvoltarea comportamentelor responsabile;</a:t>
            </a:r>
            <a:br>
              <a:rPr lang="ro-RO" sz="2200" dirty="0"/>
            </a:br>
            <a:r>
              <a:rPr lang="ro-RO" sz="2200" dirty="0"/>
              <a:t>- Petrecerea timpului liber în pădure;</a:t>
            </a:r>
            <a:br>
              <a:rPr lang="ro-RO" sz="2200" dirty="0"/>
            </a:br>
            <a:r>
              <a:rPr lang="ro-RO" sz="2200" dirty="0"/>
              <a:t>- Înțelegerea funcțiilor pădurii;</a:t>
            </a:r>
            <a:br>
              <a:rPr lang="ro-RO" sz="2200" dirty="0"/>
            </a:br>
            <a:r>
              <a:rPr lang="ro-RO" sz="2200" dirty="0"/>
              <a:t>- Aprofundarea cunoștințelor dobândite în cadrul orelor de ştiinţe/ explorarea mediului</a:t>
            </a:r>
            <a:br>
              <a:rPr lang="ro-RO" sz="2200" dirty="0"/>
            </a:br>
            <a:r>
              <a:rPr lang="ro-RO" sz="2200" dirty="0"/>
              <a:t> </a:t>
            </a:r>
            <a:br>
              <a:rPr lang="ro-RO" sz="2200" dirty="0"/>
            </a:br>
            <a:endParaRPr lang="ro-RO" sz="2200" dirty="0"/>
          </a:p>
        </p:txBody>
      </p:sp>
      <p:pic>
        <p:nvPicPr>
          <p:cNvPr id="3" name="Picture 2"/>
          <p:cNvPicPr/>
          <p:nvPr/>
        </p:nvPicPr>
        <p:blipFill>
          <a:blip r:embed="rId1">
            <a:extLst>
              <a:ext uri="{28A0092B-C50C-407E-A947-70E740481C1C}">
                <a14:useLocalDpi xmlns:a14="http://schemas.microsoft.com/office/drawing/2010/main" val="0"/>
              </a:ext>
            </a:extLst>
          </a:blip>
          <a:stretch>
            <a:fillRect/>
          </a:stretch>
        </p:blipFill>
        <p:spPr>
          <a:xfrm>
            <a:off x="5600700" y="1143000"/>
            <a:ext cx="990600" cy="990600"/>
          </a:xfrm>
          <a:prstGeom prst="rect">
            <a:avLst/>
          </a:prstGeom>
        </p:spPr>
      </p:pic>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239000" y="1176304"/>
            <a:ext cx="768927" cy="907473"/>
          </a:xfrm>
          <a:prstGeom prst="rect">
            <a:avLst/>
          </a:prstGeom>
        </p:spPr>
      </p:pic>
      <p:sp>
        <p:nvSpPr>
          <p:cNvPr id="5" name="Rectangle 4"/>
          <p:cNvSpPr/>
          <p:nvPr/>
        </p:nvSpPr>
        <p:spPr>
          <a:xfrm>
            <a:off x="914400" y="304800"/>
            <a:ext cx="7772400" cy="8715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o-RO" sz="2200" b="1" dirty="0">
              <a:solidFill>
                <a:srgbClr val="04617B"/>
              </a:solidFill>
              <a:latin typeface="Calibri" panose="020F0502020204030204"/>
              <a:ea typeface="+mj-ea"/>
              <a:cs typeface="+mj-cs"/>
            </a:endParaRPr>
          </a:p>
          <a:p>
            <a:pPr algn="ctr"/>
            <a:r>
              <a:rPr lang="ro-RO" sz="2200" b="1" dirty="0">
                <a:solidFill>
                  <a:srgbClr val="04617B"/>
                </a:solidFill>
                <a:latin typeface="Calibri" panose="020F0502020204030204"/>
                <a:ea typeface="+mj-ea"/>
                <a:cs typeface="+mj-cs"/>
              </a:rPr>
              <a:t>LeAF – LEARNING ABOUT FORESTS</a:t>
            </a:r>
            <a:br>
              <a:rPr lang="ro-RO" sz="2200" dirty="0">
                <a:solidFill>
                  <a:srgbClr val="04617B"/>
                </a:solidFill>
                <a:latin typeface="Calibri" panose="020F0502020204030204"/>
                <a:ea typeface="+mj-ea"/>
                <a:cs typeface="+mj-cs"/>
              </a:rPr>
            </a:br>
            <a:r>
              <a:rPr lang="ro-RO" sz="2200" b="1" dirty="0">
                <a:solidFill>
                  <a:srgbClr val="04617B"/>
                </a:solidFill>
                <a:latin typeface="Calibri" panose="020F0502020204030204"/>
                <a:ea typeface="+mj-ea"/>
                <a:cs typeface="+mj-cs"/>
              </a:rPr>
              <a:t>PROGRAMUL INTERNAŢIONAL SĂ ÎNVĂŢĂM DESPRE PĂDURE</a:t>
            </a:r>
            <a:br>
              <a:rPr lang="ro-RO" sz="2200" dirty="0">
                <a:solidFill>
                  <a:srgbClr val="04617B"/>
                </a:solidFill>
                <a:latin typeface="Calibri" panose="020F0502020204030204"/>
                <a:ea typeface="+mj-ea"/>
                <a:cs typeface="+mj-cs"/>
              </a:rPr>
            </a:br>
            <a:endParaRPr lang="ro-R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819912"/>
          </a:xfrm>
        </p:spPr>
        <p:txBody>
          <a:bodyPr>
            <a:normAutofit/>
          </a:bodyPr>
          <a:lstStyle/>
          <a:p>
            <a:r>
              <a:rPr lang="ro-RO" sz="3600" dirty="0"/>
              <a:t>                  Activități desfășurate</a:t>
            </a:r>
            <a:endParaRPr lang="ro-RO" sz="3600" dirty="0"/>
          </a:p>
        </p:txBody>
      </p:sp>
      <p:sp>
        <p:nvSpPr>
          <p:cNvPr id="3" name="Text Placeholder 2"/>
          <p:cNvSpPr>
            <a:spLocks noGrp="1"/>
          </p:cNvSpPr>
          <p:nvPr>
            <p:ph type="body" idx="1"/>
          </p:nvPr>
        </p:nvSpPr>
        <p:spPr>
          <a:xfrm>
            <a:off x="457200" y="1855248"/>
            <a:ext cx="4040188" cy="506952"/>
          </a:xfrm>
        </p:spPr>
        <p:txBody>
          <a:bodyPr/>
          <a:lstStyle/>
          <a:p>
            <a:r>
              <a:rPr lang="ro-RO" sz="2000" dirty="0"/>
              <a:t>         Cine trăiește în pădure?</a:t>
            </a:r>
            <a:endParaRPr lang="ro-RO" sz="2000" dirty="0"/>
          </a:p>
        </p:txBody>
      </p:sp>
      <p:sp>
        <p:nvSpPr>
          <p:cNvPr id="4" name="Text Placeholder 3"/>
          <p:cNvSpPr>
            <a:spLocks noGrp="1"/>
          </p:cNvSpPr>
          <p:nvPr>
            <p:ph type="body" sz="half" idx="3"/>
          </p:nvPr>
        </p:nvSpPr>
        <p:spPr>
          <a:xfrm>
            <a:off x="4648200" y="1859757"/>
            <a:ext cx="4038600" cy="502443"/>
          </a:xfrm>
        </p:spPr>
        <p:txBody>
          <a:bodyPr>
            <a:normAutofit/>
          </a:bodyPr>
          <a:lstStyle/>
          <a:p>
            <a:r>
              <a:rPr lang="ro-RO" sz="2000" dirty="0"/>
              <a:t>Pădurea , prietena mea!</a:t>
            </a:r>
            <a:endParaRPr lang="ro-RO" sz="2000" dirty="0"/>
          </a:p>
        </p:txBody>
      </p:sp>
      <p:pic>
        <p:nvPicPr>
          <p:cNvPr id="7" name="Content Placeholder 6" descr="C:\Users\emier\Desktop\Leaf 8.jpeg"/>
          <p:cNvPicPr>
            <a:picLocks noGrp="1"/>
          </p:cNvPicPr>
          <p:nvPr>
            <p:ph sz="quarter" idx="2"/>
          </p:nvPr>
        </p:nvPicPr>
        <p:blipFill>
          <a:blip r:embed="rId1" cstate="print"/>
          <a:srcRect/>
          <a:stretch>
            <a:fillRect/>
          </a:stretch>
        </p:blipFill>
        <p:spPr bwMode="auto">
          <a:xfrm>
            <a:off x="1143000" y="2362200"/>
            <a:ext cx="2667000" cy="1823258"/>
          </a:xfrm>
          <a:prstGeom prst="rect">
            <a:avLst/>
          </a:prstGeom>
          <a:noFill/>
          <a:ln w="9525">
            <a:noFill/>
            <a:miter lim="800000"/>
            <a:headEnd/>
            <a:tailEnd/>
          </a:ln>
        </p:spPr>
      </p:pic>
      <p:pic>
        <p:nvPicPr>
          <p:cNvPr id="8" name="Content Placeholder 7" descr="C:\Users\emier\Desktop\Leaf 7.jpeg"/>
          <p:cNvPicPr>
            <a:picLocks noGrp="1"/>
          </p:cNvPicPr>
          <p:nvPr>
            <p:ph sz="quarter" idx="4"/>
          </p:nvPr>
        </p:nvPicPr>
        <p:blipFill>
          <a:blip r:embed="rId2" cstate="print"/>
          <a:srcRect/>
          <a:stretch>
            <a:fillRect/>
          </a:stretch>
        </p:blipFill>
        <p:spPr bwMode="auto">
          <a:xfrm>
            <a:off x="4876800" y="2286000"/>
            <a:ext cx="2535382" cy="1903615"/>
          </a:xfrm>
          <a:prstGeom prst="rect">
            <a:avLst/>
          </a:prstGeom>
          <a:noFill/>
          <a:ln w="9525">
            <a:noFill/>
            <a:miter lim="800000"/>
            <a:headEnd/>
            <a:tailEnd/>
          </a:ln>
        </p:spPr>
      </p:pic>
      <p:pic>
        <p:nvPicPr>
          <p:cNvPr id="9" name="Picture 8" descr="C:\Users\emier\Desktop\Leaf 6.jpeg"/>
          <p:cNvPicPr/>
          <p:nvPr/>
        </p:nvPicPr>
        <p:blipFill>
          <a:blip r:embed="rId3" cstate="print"/>
          <a:srcRect/>
          <a:stretch>
            <a:fillRect/>
          </a:stretch>
        </p:blipFill>
        <p:spPr bwMode="auto">
          <a:xfrm>
            <a:off x="533400" y="4648200"/>
            <a:ext cx="2565977" cy="1924483"/>
          </a:xfrm>
          <a:prstGeom prst="rect">
            <a:avLst/>
          </a:prstGeom>
          <a:noFill/>
          <a:ln w="9525">
            <a:noFill/>
            <a:miter lim="800000"/>
            <a:headEnd/>
            <a:tailEnd/>
          </a:ln>
        </p:spPr>
      </p:pic>
      <p:pic>
        <p:nvPicPr>
          <p:cNvPr id="10" name="Picture 9" descr="C:\Users\emier\Desktop\Leaf 10.jpeg"/>
          <p:cNvPicPr/>
          <p:nvPr/>
        </p:nvPicPr>
        <p:blipFill>
          <a:blip r:embed="rId4" cstate="print"/>
          <a:srcRect/>
          <a:stretch>
            <a:fillRect/>
          </a:stretch>
        </p:blipFill>
        <p:spPr bwMode="auto">
          <a:xfrm>
            <a:off x="3200400" y="4648200"/>
            <a:ext cx="2522104" cy="1905000"/>
          </a:xfrm>
          <a:prstGeom prst="rect">
            <a:avLst/>
          </a:prstGeom>
          <a:noFill/>
          <a:ln w="9525">
            <a:noFill/>
            <a:miter lim="800000"/>
            <a:headEnd/>
            <a:tailEnd/>
          </a:ln>
        </p:spPr>
      </p:pic>
      <p:pic>
        <p:nvPicPr>
          <p:cNvPr id="11" name="Picture 10" descr="C:\Users\emier\Desktop\Leaf 12.jpeg"/>
          <p:cNvPicPr/>
          <p:nvPr/>
        </p:nvPicPr>
        <p:blipFill>
          <a:blip r:embed="rId5" cstate="print"/>
          <a:srcRect/>
          <a:stretch>
            <a:fillRect/>
          </a:stretch>
        </p:blipFill>
        <p:spPr bwMode="auto">
          <a:xfrm>
            <a:off x="5867400" y="4648200"/>
            <a:ext cx="2819400" cy="190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2133600" cy="2514600"/>
          </a:xfrm>
        </p:spPr>
        <p:txBody>
          <a:bodyPr>
            <a:normAutofit/>
          </a:bodyPr>
          <a:lstStyle/>
          <a:p>
            <a:r>
              <a:rPr lang="ro-RO" dirty="0"/>
              <a:t>Lecție realizată cu elevii claselor I și a III-a, an școlar 2025-2026</a:t>
            </a:r>
            <a:br>
              <a:rPr lang="ro-RO" dirty="0"/>
            </a:br>
            <a:r>
              <a:rPr lang="ro-RO" dirty="0"/>
              <a:t> </a:t>
            </a:r>
            <a:br>
              <a:rPr lang="ro-RO" dirty="0"/>
            </a:br>
            <a:endParaRPr lang="ro-RO" dirty="0"/>
          </a:p>
        </p:txBody>
      </p:sp>
      <p:sp>
        <p:nvSpPr>
          <p:cNvPr id="3" name="Text Placeholder 2"/>
          <p:cNvSpPr>
            <a:spLocks noGrp="1"/>
          </p:cNvSpPr>
          <p:nvPr>
            <p:ph type="body" sz="half" idx="2"/>
          </p:nvPr>
        </p:nvSpPr>
        <p:spPr>
          <a:xfrm>
            <a:off x="381000" y="2209801"/>
            <a:ext cx="2590800" cy="3962400"/>
          </a:xfrm>
        </p:spPr>
        <p:txBody>
          <a:bodyPr>
            <a:normAutofit fontScale="25000" lnSpcReduction="20000"/>
          </a:bodyPr>
          <a:lstStyle/>
          <a:p>
            <a:r>
              <a:rPr lang="ro-RO" sz="7200" dirty="0"/>
              <a:t>Lecția povestește copiilor despre </a:t>
            </a:r>
            <a:r>
              <a:rPr lang="ro-RO" sz="7200" b="1" dirty="0"/>
              <a:t>Sistemul de  Garanție Returnare</a:t>
            </a:r>
            <a:r>
              <a:rPr lang="ro-RO" sz="7200" dirty="0"/>
              <a:t> într-o formă jucăușă, atrăgătoare și relevantă pentru ei. Învață să se familiarizeze cu </a:t>
            </a:r>
            <a:r>
              <a:rPr lang="ro-RO" sz="7200" b="1" dirty="0"/>
              <a:t>Sistemul de Garanție</a:t>
            </a:r>
            <a:r>
              <a:rPr lang="ro-RO" sz="7200" dirty="0"/>
              <a:t> </a:t>
            </a:r>
            <a:r>
              <a:rPr lang="ro-RO" sz="7200" b="1" dirty="0"/>
              <a:t>Returnare</a:t>
            </a:r>
            <a:r>
              <a:rPr lang="ro-RO" sz="7200" dirty="0"/>
              <a:t>, să distingă între diferite tipuri de ambalaje și cele cu garanție, să explice procesul prin care trece un ambalaj PET. Este bogată în activități care implică participarea tuturor  elevilor.</a:t>
            </a:r>
            <a:endParaRPr lang="ro-RO" sz="4000" dirty="0"/>
          </a:p>
          <a:p>
            <a:r>
              <a:rPr lang="ro-RO" sz="3400" dirty="0"/>
              <a:t> </a:t>
            </a:r>
            <a:endParaRPr lang="ro-RO" sz="3400" dirty="0"/>
          </a:p>
          <a:p>
            <a:endParaRPr lang="ro-RO" dirty="0"/>
          </a:p>
        </p:txBody>
      </p:sp>
      <p:pic>
        <p:nvPicPr>
          <p:cNvPr id="5" name="Picture Placeholder 4" descr="https://ecp.yusercontent.com/mail?url=https%3A%2F%2Fmcusercontent.com%2Fd38c4f2fe08541058e5e93bcc%2F_compresseds%2Facd85f2e-ecef-9325-0e36-dd52674cf19b.jpg&amp;t=1769875058&amp;ymreqid=cc40a95b-a7e9-fc01-1c0b-49000a01b600&amp;sig=J31t2WI5Nvcb50O4KkEOIg--~D"/>
          <p:cNvPicPr>
            <a:picLocks noGrp="1"/>
          </p:cNvPicPr>
          <p:nvPr>
            <p:ph type="pic" idx="1"/>
          </p:nvPr>
        </p:nvPicPr>
        <p:blipFill>
          <a:blip r:embed="rId1" cstate="print"/>
          <a:srcRect l="20537" r="20537"/>
          <a:stretch>
            <a:fillRect/>
          </a:stretch>
        </p:blipFill>
        <p:spPr bwMode="auto">
          <a:xfrm rot="420000">
            <a:off x="3956181" y="1485925"/>
            <a:ext cx="4617720" cy="3931920"/>
          </a:xfrm>
          <a:prstGeom prst="rect">
            <a:avLst/>
          </a:prstGeom>
          <a:noFill/>
          <a:ln w="9525">
            <a:noFill/>
            <a:miter lim="800000"/>
            <a:headEnd/>
            <a:tailEnd/>
          </a:ln>
        </p:spPr>
      </p:pic>
      <p:sp>
        <p:nvSpPr>
          <p:cNvPr id="4" name="Rectangle 3"/>
          <p:cNvSpPr/>
          <p:nvPr/>
        </p:nvSpPr>
        <p:spPr>
          <a:xfrm>
            <a:off x="914400" y="228600"/>
            <a:ext cx="70866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o-RO" sz="2000" b="1" dirty="0">
              <a:solidFill>
                <a:srgbClr val="04617B"/>
              </a:solidFill>
              <a:latin typeface="Calibri" panose="020F0502020204030204"/>
              <a:ea typeface="+mj-ea"/>
              <a:cs typeface="+mj-cs"/>
            </a:endParaRPr>
          </a:p>
          <a:p>
            <a:pPr algn="ctr"/>
            <a:r>
              <a:rPr lang="ro-RO" sz="2400" b="1" dirty="0">
                <a:solidFill>
                  <a:srgbClr val="04617B"/>
                </a:solidFill>
                <a:latin typeface="Calibri" panose="020F0502020204030204"/>
                <a:ea typeface="+mj-ea"/>
                <a:cs typeface="+mj-cs"/>
              </a:rPr>
              <a:t>Programul Harta Reciclării – Asociația Viitor Plus</a:t>
            </a:r>
            <a:br>
              <a:rPr lang="ro-RO" sz="2400" b="1" dirty="0">
                <a:solidFill>
                  <a:srgbClr val="04617B"/>
                </a:solidFill>
                <a:latin typeface="Calibri" panose="020F0502020204030204"/>
                <a:ea typeface="+mj-ea"/>
                <a:cs typeface="+mj-cs"/>
              </a:rPr>
            </a:br>
            <a:endParaRPr lang="ro-RO"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2133600"/>
          </a:xfrm>
        </p:spPr>
        <p:txBody>
          <a:bodyPr>
            <a:noAutofit/>
          </a:bodyPr>
          <a:lstStyle/>
          <a:p>
            <a:r>
              <a:rPr lang="ro-RO" sz="2000" dirty="0"/>
              <a:t>               </a:t>
            </a:r>
            <a:br>
              <a:rPr lang="ro-RO" sz="2000" dirty="0"/>
            </a:br>
            <a:br>
              <a:rPr lang="ro-RO" sz="2000" dirty="0"/>
            </a:br>
            <a:br>
              <a:rPr lang="ro-RO" sz="2000" dirty="0"/>
            </a:br>
            <a:br>
              <a:rPr lang="ro-RO" sz="2000" dirty="0"/>
            </a:br>
            <a:br>
              <a:rPr lang="ro-RO" sz="2000" dirty="0"/>
            </a:br>
            <a:br>
              <a:rPr lang="ro-RO" sz="2000" dirty="0"/>
            </a:br>
            <a:r>
              <a:rPr lang="ro-RO" sz="2000" dirty="0"/>
              <a:t>         </a:t>
            </a:r>
            <a:r>
              <a:rPr lang="ro-RO" sz="2400" b="1" dirty="0"/>
              <a:t>Îl salvăm pe PET-rică și învățăm diverse comportamente</a:t>
            </a:r>
            <a:br>
              <a:rPr lang="ro-RO" sz="2400" dirty="0"/>
            </a:br>
            <a:r>
              <a:rPr lang="ro-RO" sz="2400" dirty="0"/>
              <a:t>	</a:t>
            </a:r>
            <a:r>
              <a:rPr lang="ro-RO" sz="2400" b="1" dirty="0"/>
              <a:t> </a:t>
            </a:r>
            <a:r>
              <a:rPr lang="ro-RO" sz="2000" b="1" dirty="0"/>
              <a:t>PET-rică</a:t>
            </a:r>
            <a:r>
              <a:rPr lang="ro-RO" sz="2000" dirty="0"/>
              <a:t> al nostru poate fi aruncat direct la gunoi, și atunci are o singură viață, sau poate trece prin diferite schimbări pentru a redeveni o sticlă reciclată </a:t>
            </a:r>
            <a:r>
              <a:rPr lang="ro-RO" sz="2000" b="1" dirty="0"/>
              <a:t>Rpet </a:t>
            </a:r>
            <a:r>
              <a:rPr lang="ro-RO" sz="2000" dirty="0"/>
              <a:t>pe care noi o cumpărăm. </a:t>
            </a:r>
            <a:r>
              <a:rPr lang="ro-RO" sz="2000" b="1" dirty="0"/>
              <a:t>PET-rică</a:t>
            </a:r>
            <a:r>
              <a:rPr lang="ro-RO" sz="2000" dirty="0"/>
              <a:t> are simbolul de garanție pe burtică. Dacă </a:t>
            </a:r>
            <a:r>
              <a:rPr lang="ro-RO" sz="2000" b="1" dirty="0"/>
              <a:t>PET-rică</a:t>
            </a:r>
            <a:r>
              <a:rPr lang="ro-RO" sz="2000" dirty="0"/>
              <a:t> nu este reciclat și rămâne în pădure, este posibil ca stră- stră- stră nepoții voștri să mai găsească bucăți din el.</a:t>
            </a:r>
            <a:br>
              <a:rPr lang="ro-RO" sz="2400" dirty="0"/>
            </a:br>
            <a:endParaRPr lang="ro-RO" sz="2000" dirty="0"/>
          </a:p>
        </p:txBody>
      </p:sp>
      <p:sp>
        <p:nvSpPr>
          <p:cNvPr id="3" name="Text Placeholder 2"/>
          <p:cNvSpPr>
            <a:spLocks noGrp="1"/>
          </p:cNvSpPr>
          <p:nvPr>
            <p:ph type="body" idx="1"/>
          </p:nvPr>
        </p:nvSpPr>
        <p:spPr>
          <a:xfrm>
            <a:off x="1371600" y="3352800"/>
            <a:ext cx="2057400" cy="609600"/>
          </a:xfrm>
        </p:spPr>
        <p:txBody>
          <a:bodyPr/>
          <a:lstStyle/>
          <a:p>
            <a:r>
              <a:rPr lang="ro-RO" sz="2000" dirty="0"/>
              <a:t>                   Returnarea</a:t>
            </a:r>
            <a:endParaRPr lang="ro-RO" sz="2000" dirty="0"/>
          </a:p>
        </p:txBody>
      </p:sp>
      <p:sp>
        <p:nvSpPr>
          <p:cNvPr id="4" name="Text Placeholder 3"/>
          <p:cNvSpPr>
            <a:spLocks noGrp="1"/>
          </p:cNvSpPr>
          <p:nvPr>
            <p:ph type="body" sz="half" idx="3"/>
          </p:nvPr>
        </p:nvSpPr>
        <p:spPr>
          <a:xfrm>
            <a:off x="5410200" y="3429000"/>
            <a:ext cx="2743200" cy="685800"/>
          </a:xfrm>
        </p:spPr>
        <p:txBody>
          <a:bodyPr>
            <a:normAutofit/>
          </a:bodyPr>
          <a:lstStyle/>
          <a:p>
            <a:r>
              <a:rPr lang="ro-RO" sz="2000" dirty="0"/>
              <a:t>             La cumpărături</a:t>
            </a:r>
            <a:endParaRPr lang="ro-RO" sz="2000" dirty="0"/>
          </a:p>
        </p:txBody>
      </p:sp>
      <p:pic>
        <p:nvPicPr>
          <p:cNvPr id="7" name="Content Placeholder 6" descr="C:\Users\emier\Desktop\WhatsApp Image 2026-01-31 at 16.29.35.jpeg"/>
          <p:cNvPicPr>
            <a:picLocks noGrp="1"/>
          </p:cNvPicPr>
          <p:nvPr>
            <p:ph sz="quarter" idx="2"/>
          </p:nvPr>
        </p:nvPicPr>
        <p:blipFill>
          <a:blip r:embed="rId1" cstate="print"/>
          <a:srcRect/>
          <a:stretch>
            <a:fillRect/>
          </a:stretch>
        </p:blipFill>
        <p:spPr bwMode="auto">
          <a:xfrm>
            <a:off x="838200" y="4038600"/>
            <a:ext cx="3124200" cy="2132215"/>
          </a:xfrm>
          <a:prstGeom prst="rect">
            <a:avLst/>
          </a:prstGeom>
          <a:noFill/>
          <a:ln w="9525">
            <a:noFill/>
            <a:miter lim="800000"/>
            <a:headEnd/>
            <a:tailEnd/>
          </a:ln>
        </p:spPr>
      </p:pic>
      <p:pic>
        <p:nvPicPr>
          <p:cNvPr id="8" name="Content Placeholder 7" descr="C:\Users\emier\Desktop\WhatsApp Image 2026-01-31 at 16.29.00.jpeg"/>
          <p:cNvPicPr>
            <a:picLocks noGrp="1"/>
          </p:cNvPicPr>
          <p:nvPr>
            <p:ph sz="quarter" idx="4"/>
          </p:nvPr>
        </p:nvPicPr>
        <p:blipFill>
          <a:blip r:embed="rId2" cstate="print"/>
          <a:srcRect/>
          <a:stretch>
            <a:fillRect/>
          </a:stretch>
        </p:blipFill>
        <p:spPr bwMode="auto">
          <a:xfrm>
            <a:off x="5257800" y="4114800"/>
            <a:ext cx="3276600" cy="212805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458200" cy="1600200"/>
          </a:xfrm>
        </p:spPr>
        <p:txBody>
          <a:bodyPr>
            <a:normAutofit/>
          </a:bodyPr>
          <a:lstStyle/>
          <a:p>
            <a:r>
              <a:rPr lang="ro-RO" sz="2200" b="1" dirty="0">
                <a:solidFill>
                  <a:srgbClr val="FF0000"/>
                </a:solidFill>
              </a:rPr>
              <a:t>	</a:t>
            </a:r>
            <a:r>
              <a:rPr lang="ro-RO" sz="2400" b="1" dirty="0">
                <a:solidFill>
                  <a:srgbClr val="FF0000"/>
                </a:solidFill>
              </a:rPr>
              <a:t>Aplicații metodologice pentru conținuturi privind protecția mediului în cadrul disciplinei Științe ale naturii</a:t>
            </a:r>
            <a:br>
              <a:rPr lang="ro-RO" sz="5400" dirty="0"/>
            </a:br>
            <a:endParaRPr lang="ro-RO" dirty="0"/>
          </a:p>
        </p:txBody>
      </p:sp>
      <p:sp>
        <p:nvSpPr>
          <p:cNvPr id="3" name="Text Placeholder 2"/>
          <p:cNvSpPr>
            <a:spLocks noGrp="1"/>
          </p:cNvSpPr>
          <p:nvPr>
            <p:ph type="body" idx="1"/>
          </p:nvPr>
        </p:nvSpPr>
        <p:spPr>
          <a:xfrm>
            <a:off x="1905000" y="1524000"/>
            <a:ext cx="4040188" cy="659352"/>
          </a:xfrm>
        </p:spPr>
        <p:txBody>
          <a:bodyPr/>
          <a:lstStyle/>
          <a:p>
            <a:r>
              <a:rPr lang="ro-RO" sz="2000" dirty="0"/>
              <a:t>                                                                       Pana plutitoare- Experiment</a:t>
            </a:r>
            <a:endParaRPr lang="ro-RO" sz="2000" dirty="0"/>
          </a:p>
          <a:p>
            <a:endParaRPr lang="ro-RO" dirty="0"/>
          </a:p>
        </p:txBody>
      </p:sp>
      <p:sp>
        <p:nvSpPr>
          <p:cNvPr id="5" name="Content Placeholder 4"/>
          <p:cNvSpPr>
            <a:spLocks noGrp="1"/>
          </p:cNvSpPr>
          <p:nvPr>
            <p:ph sz="quarter" idx="2"/>
          </p:nvPr>
        </p:nvSpPr>
        <p:spPr/>
        <p:txBody>
          <a:bodyPr/>
          <a:lstStyle/>
          <a:p>
            <a:r>
              <a:rPr lang="ro-RO" b="1" dirty="0"/>
              <a:t>Scopul experimentului:</a:t>
            </a:r>
            <a:r>
              <a:rPr lang="ro-RO" dirty="0"/>
              <a:t> demonstrarea acțiunii nocive a detergenților asupra capacității de plutire a păsărilor acvatice. Apa poluată poate deveni o sursă gravă de infecție pentru organismele vii</a:t>
            </a:r>
            <a:endParaRPr lang="ro-RO" dirty="0"/>
          </a:p>
          <a:p>
            <a:endParaRPr lang="ro-RO" dirty="0"/>
          </a:p>
        </p:txBody>
      </p:sp>
      <p:sp>
        <p:nvSpPr>
          <p:cNvPr id="6" name="Content Placeholder 5"/>
          <p:cNvSpPr>
            <a:spLocks noGrp="1"/>
          </p:cNvSpPr>
          <p:nvPr>
            <p:ph sz="quarter" idx="4"/>
          </p:nvPr>
        </p:nvSpPr>
        <p:spPr>
          <a:xfrm>
            <a:off x="4645025" y="3505200"/>
            <a:ext cx="4041775" cy="2855120"/>
          </a:xfrm>
        </p:spPr>
        <p:txBody>
          <a:bodyPr/>
          <a:lstStyle/>
          <a:p>
            <a:r>
              <a:rPr lang="ro-RO" b="1" dirty="0"/>
              <a:t>Materiale:</a:t>
            </a:r>
            <a:r>
              <a:rPr lang="ro-RO" dirty="0"/>
              <a:t> două pene de gâscă, rață sau altă pasăre acvatică, un bol cu apă, detergent, vopsea alimentară, două tampoane de bumbac, o pensetă, un șervețel de hârtie</a:t>
            </a:r>
            <a:endParaRPr lang="ro-RO" dirty="0"/>
          </a:p>
          <a:p>
            <a:endParaRPr lang="ro-RO"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3600" y="13716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04800" y="609600"/>
            <a:ext cx="3276600" cy="5638800"/>
          </a:xfrm>
        </p:spPr>
        <p:txBody>
          <a:bodyPr>
            <a:normAutofit/>
          </a:bodyPr>
          <a:lstStyle/>
          <a:p>
            <a:r>
              <a:rPr lang="ro-RO" sz="2400" b="1" dirty="0"/>
              <a:t>Rezultate și concluzii:</a:t>
            </a:r>
            <a:endParaRPr lang="ro-RO" sz="2400" dirty="0"/>
          </a:p>
          <a:p>
            <a:pPr lvl="0"/>
            <a:r>
              <a:rPr lang="ro-RO" sz="2000" dirty="0">
                <a:solidFill>
                  <a:srgbClr val="00B050"/>
                </a:solidFill>
              </a:rPr>
              <a:t>La ștergerea primei pene cu tamponul de bumbac, se constată că pana nu s-a colorat. În cazul penei plasate în apa cu detergent, constatăm pătrunderea apei colorate.</a:t>
            </a:r>
            <a:endParaRPr lang="ro-RO" sz="2000" dirty="0">
              <a:solidFill>
                <a:srgbClr val="00B050"/>
              </a:solidFill>
            </a:endParaRPr>
          </a:p>
          <a:p>
            <a:pPr lvl="0"/>
            <a:r>
              <a:rPr lang="ro-RO" sz="2000" dirty="0">
                <a:solidFill>
                  <a:srgbClr val="00B050"/>
                </a:solidFill>
              </a:rPr>
              <a:t>Detergentul deci dizolvă grăsimea cu care sunt acoperite penele păsărilor acvatice și permite absorbția apei și a substanțelor conținute în ea. Astfel, păsările devin mai grele, se mișcă mai greu și obosesc mai repede</a:t>
            </a:r>
            <a:r>
              <a:rPr lang="ro-RO" sz="1600" dirty="0">
                <a:solidFill>
                  <a:srgbClr val="00B050"/>
                </a:solidFill>
              </a:rPr>
              <a:t>.</a:t>
            </a:r>
            <a:endParaRPr lang="ro-RO" sz="1600" dirty="0">
              <a:solidFill>
                <a:srgbClr val="00B050"/>
              </a:solidFill>
            </a:endParaRPr>
          </a:p>
          <a:p>
            <a:endParaRPr lang="ro-RO" dirty="0"/>
          </a:p>
        </p:txBody>
      </p:sp>
      <p:sp>
        <p:nvSpPr>
          <p:cNvPr id="4" name="Content Placeholder 3"/>
          <p:cNvSpPr>
            <a:spLocks noGrp="1"/>
          </p:cNvSpPr>
          <p:nvPr>
            <p:ph sz="half" idx="1"/>
          </p:nvPr>
        </p:nvSpPr>
        <p:spPr>
          <a:xfrm>
            <a:off x="3657600" y="1143000"/>
            <a:ext cx="5111750" cy="4572000"/>
          </a:xfrm>
        </p:spPr>
        <p:txBody>
          <a:bodyPr>
            <a:normAutofit fontScale="70000" lnSpcReduction="20000"/>
          </a:bodyPr>
          <a:lstStyle/>
          <a:p>
            <a:pPr>
              <a:buNone/>
            </a:pPr>
            <a:r>
              <a:rPr lang="ro-RO" b="1" dirty="0"/>
              <a:t>                       Algoritm:</a:t>
            </a:r>
            <a:endParaRPr lang="ro-RO" dirty="0"/>
          </a:p>
          <a:p>
            <a:pPr lvl="0"/>
            <a:r>
              <a:rPr lang="ro-RO" dirty="0"/>
              <a:t>Adăugați puțină vopsea alimentară în bolul cu apă.</a:t>
            </a:r>
            <a:endParaRPr lang="ro-RO" dirty="0"/>
          </a:p>
          <a:p>
            <a:pPr lvl="0"/>
            <a:r>
              <a:rPr lang="ro-RO" dirty="0"/>
              <a:t>Cu ajutorul pensetei, plasați o pană pe suprafața apei.</a:t>
            </a:r>
            <a:endParaRPr lang="ro-RO" dirty="0"/>
          </a:p>
          <a:p>
            <a:pPr lvl="0"/>
            <a:r>
              <a:rPr lang="ro-RO" dirty="0"/>
              <a:t>Peste un minut, scoateți pana din apă.</a:t>
            </a:r>
            <a:endParaRPr lang="ro-RO" dirty="0"/>
          </a:p>
          <a:p>
            <a:pPr lvl="0"/>
            <a:r>
              <a:rPr lang="ro-RO" dirty="0"/>
              <a:t>Ștergeți pana cu un tampon de bumbac.</a:t>
            </a:r>
            <a:endParaRPr lang="ro-RO" dirty="0"/>
          </a:p>
          <a:p>
            <a:pPr lvl="0"/>
            <a:r>
              <a:rPr lang="ro-RO" dirty="0"/>
              <a:t>Examinați tamponul.</a:t>
            </a:r>
            <a:endParaRPr lang="ro-RO" dirty="0"/>
          </a:p>
          <a:p>
            <a:pPr lvl="0"/>
            <a:r>
              <a:rPr lang="ro-RO" dirty="0"/>
              <a:t>Puneți pana pe șervețelul de hârtie și examinați-o.</a:t>
            </a:r>
            <a:endParaRPr lang="ro-RO" dirty="0"/>
          </a:p>
          <a:p>
            <a:pPr lvl="0"/>
            <a:r>
              <a:rPr lang="ro-RO" dirty="0"/>
              <a:t>Adăugați în apă două linguri de detergent și agitați-o ușor, astfel încât să nu se formeze bule.</a:t>
            </a:r>
            <a:endParaRPr lang="ro-RO" dirty="0"/>
          </a:p>
          <a:p>
            <a:pPr lvl="0"/>
            <a:r>
              <a:rPr lang="ro-RO" dirty="0"/>
              <a:t>Cu ajutorul pensetei, plasați cealaltă pană pe suprafața apei, apoi repetați pașii 3-6 ai algoritmului.</a:t>
            </a:r>
            <a:endParaRPr lang="ro-RO" dirty="0"/>
          </a:p>
          <a:p>
            <a:pPr>
              <a:buNone/>
            </a:pPr>
            <a:endParaRPr lang="ro-R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2"/>
            <a:ext cx="2819400" cy="1543048"/>
          </a:xfrm>
        </p:spPr>
        <p:txBody>
          <a:bodyPr/>
          <a:lstStyle/>
          <a:p>
            <a:r>
              <a:rPr lang="ro-RO" b="1" dirty="0"/>
              <a:t>Punga de plastic</a:t>
            </a:r>
            <a:r>
              <a:rPr lang="ro-RO" dirty="0"/>
              <a:t>- Experiment</a:t>
            </a:r>
            <a:endParaRPr lang="ro-RO" dirty="0"/>
          </a:p>
        </p:txBody>
      </p:sp>
      <p:sp>
        <p:nvSpPr>
          <p:cNvPr id="3" name="Text Placeholder 2"/>
          <p:cNvSpPr>
            <a:spLocks noGrp="1"/>
          </p:cNvSpPr>
          <p:nvPr>
            <p:ph type="body" idx="2"/>
          </p:nvPr>
        </p:nvSpPr>
        <p:spPr>
          <a:xfrm>
            <a:off x="457200" y="2362200"/>
            <a:ext cx="2514600" cy="1676400"/>
          </a:xfrm>
        </p:spPr>
        <p:txBody>
          <a:bodyPr>
            <a:normAutofit/>
          </a:bodyPr>
          <a:lstStyle/>
          <a:p>
            <a:r>
              <a:rPr lang="ro-RO" sz="2400" b="1" dirty="0"/>
              <a:t>Materiale</a:t>
            </a:r>
            <a:r>
              <a:rPr lang="ro-RO" sz="2400" dirty="0"/>
              <a:t>: 4 frunze, o pungă de plastic, un vas cu sol de pădure</a:t>
            </a:r>
            <a:endParaRPr lang="ro-RO" sz="2400" dirty="0"/>
          </a:p>
          <a:p>
            <a:endParaRPr lang="ro-RO" sz="1600" dirty="0"/>
          </a:p>
        </p:txBody>
      </p:sp>
      <p:sp>
        <p:nvSpPr>
          <p:cNvPr id="4" name="Content Placeholder 3"/>
          <p:cNvSpPr>
            <a:spLocks noGrp="1"/>
          </p:cNvSpPr>
          <p:nvPr>
            <p:ph sz="half" idx="1"/>
          </p:nvPr>
        </p:nvSpPr>
        <p:spPr>
          <a:xfrm>
            <a:off x="3200400" y="762000"/>
            <a:ext cx="5486400" cy="5486400"/>
          </a:xfrm>
        </p:spPr>
        <p:txBody>
          <a:bodyPr>
            <a:normAutofit fontScale="85000" lnSpcReduction="20000"/>
          </a:bodyPr>
          <a:lstStyle/>
          <a:p>
            <a:pPr>
              <a:buNone/>
            </a:pPr>
            <a:r>
              <a:rPr lang="ro-RO" sz="2000" b="1" dirty="0"/>
              <a:t>    </a:t>
            </a:r>
            <a:r>
              <a:rPr lang="ro-RO" sz="2600" b="1" dirty="0"/>
              <a:t>Scopul experimentului: </a:t>
            </a:r>
            <a:r>
              <a:rPr lang="ro-RO" sz="2600" dirty="0"/>
              <a:t>demonstrarea proprietății plasticului de a nu se supune biodegradării. În pământ, pungile de plastic au nevoie de circa 1000 de ani pentru a degrada, contaminând în tot acest timp solul și apa. </a:t>
            </a:r>
            <a:endParaRPr lang="ro-RO" sz="2600" dirty="0"/>
          </a:p>
          <a:p>
            <a:pPr>
              <a:buNone/>
            </a:pPr>
            <a:endParaRPr lang="ro-RO" sz="2600" dirty="0"/>
          </a:p>
          <a:p>
            <a:pPr>
              <a:buNone/>
            </a:pPr>
            <a:r>
              <a:rPr lang="ro-RO" sz="2600" dirty="0"/>
              <a:t>Cum poate contribui fiecare la reciclarea plasticului? </a:t>
            </a:r>
            <a:endParaRPr lang="ro-RO" sz="2600" dirty="0"/>
          </a:p>
          <a:p>
            <a:pPr>
              <a:buNone/>
            </a:pPr>
            <a:r>
              <a:rPr lang="ro-RO" sz="2600" i="1" dirty="0"/>
              <a:t>- Spală obiectele din plastic.</a:t>
            </a:r>
            <a:endParaRPr lang="ro-RO" sz="2600" i="1" dirty="0"/>
          </a:p>
          <a:p>
            <a:pPr marL="0" indent="0">
              <a:buNone/>
            </a:pPr>
            <a:r>
              <a:rPr lang="ro-RO" sz="2600" i="1" dirty="0"/>
              <a:t>- Strivește-le pentru a ocupa cât mai puțin spațiu.</a:t>
            </a:r>
            <a:endParaRPr lang="ro-RO" sz="2600" i="1" dirty="0"/>
          </a:p>
          <a:p>
            <a:pPr marL="0" indent="0">
              <a:buNone/>
            </a:pPr>
            <a:r>
              <a:rPr lang="ro-RO" sz="2600" i="1" dirty="0"/>
              <a:t>- Depozitează-le în containere special amenajate pentru colectarea plasticului</a:t>
            </a:r>
            <a:r>
              <a:rPr lang="ro-RO" sz="2600" dirty="0"/>
              <a:t>.</a:t>
            </a:r>
            <a:endParaRPr lang="ro-RO" sz="2600" dirty="0"/>
          </a:p>
          <a:p>
            <a:pPr marL="0" indent="0">
              <a:buNone/>
            </a:pPr>
            <a:endParaRPr lang="ro-RO" sz="2600" dirty="0"/>
          </a:p>
          <a:p>
            <a:pPr marL="0" indent="0">
              <a:buNone/>
            </a:pPr>
            <a:r>
              <a:rPr lang="ro-RO" sz="2600" dirty="0"/>
              <a:t> </a:t>
            </a:r>
            <a:r>
              <a:rPr lang="ro-RO" sz="2600" b="1" dirty="0">
                <a:solidFill>
                  <a:srgbClr val="FF0000"/>
                </a:solidFill>
              </a:rPr>
              <a:t>În prezent, se produc pungi biodegradabile din făină de porumb roșu.</a:t>
            </a:r>
            <a:endParaRPr lang="ro-RO" sz="2600" b="1" dirty="0">
              <a:solidFill>
                <a:srgbClr val="FF0000"/>
              </a:solidFill>
            </a:endParaRPr>
          </a:p>
          <a:p>
            <a:endParaRPr lang="ro-R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4038600" cy="3764125"/>
          </a:xfrm>
        </p:spPr>
        <p:txBody>
          <a:bodyPr>
            <a:noAutofit/>
          </a:bodyPr>
          <a:lstStyle/>
          <a:p>
            <a:pPr>
              <a:buNone/>
            </a:pPr>
            <a:r>
              <a:rPr lang="ro-RO" sz="2400" b="1" dirty="0"/>
              <a:t>     Algoritm</a:t>
            </a:r>
            <a:r>
              <a:rPr lang="ro-RO" sz="2400" dirty="0"/>
              <a:t>:</a:t>
            </a:r>
            <a:endParaRPr lang="ro-RO" sz="2400" dirty="0"/>
          </a:p>
          <a:p>
            <a:pPr lvl="0"/>
            <a:r>
              <a:rPr lang="ro-RO" sz="2400" dirty="0"/>
              <a:t>Îngropați 2 frunze în sol.</a:t>
            </a:r>
            <a:endParaRPr lang="ro-RO" sz="2400" dirty="0"/>
          </a:p>
          <a:p>
            <a:pPr lvl="0"/>
            <a:r>
              <a:rPr lang="ro-RO" sz="2400" dirty="0"/>
              <a:t>Puneți alte 2 frunze în pungi de plastic și îngropați-le în sol.</a:t>
            </a:r>
            <a:endParaRPr lang="ro-RO" sz="2400" dirty="0"/>
          </a:p>
          <a:p>
            <a:pPr lvl="0"/>
            <a:r>
              <a:rPr lang="ro-RO" sz="2400" dirty="0"/>
              <a:t>Marcați prin bețișoare locurile în care ați îngropat frunzele.</a:t>
            </a:r>
            <a:endParaRPr lang="ro-RO" sz="2400" dirty="0"/>
          </a:p>
          <a:p>
            <a:pPr lvl="0"/>
            <a:r>
              <a:rPr lang="ro-RO" sz="2400" dirty="0"/>
              <a:t>Reveniți peste o săptămână și dezgropați frunzele.</a:t>
            </a:r>
            <a:endParaRPr lang="ro-RO" sz="2400" dirty="0"/>
          </a:p>
          <a:p>
            <a:pPr lvl="0"/>
            <a:r>
              <a:rPr lang="ro-RO" sz="2400" dirty="0"/>
              <a:t>Examinați frunzele și pungile de plastic.</a:t>
            </a:r>
            <a:endParaRPr lang="ro-RO" sz="2400" dirty="0"/>
          </a:p>
          <a:p>
            <a:endParaRPr lang="ro-RO" sz="2400" dirty="0"/>
          </a:p>
        </p:txBody>
      </p:sp>
      <p:sp>
        <p:nvSpPr>
          <p:cNvPr id="4" name="Content Placeholder 3"/>
          <p:cNvSpPr>
            <a:spLocks noGrp="1"/>
          </p:cNvSpPr>
          <p:nvPr>
            <p:ph sz="half" idx="2"/>
          </p:nvPr>
        </p:nvSpPr>
        <p:spPr>
          <a:xfrm>
            <a:off x="4648200" y="609600"/>
            <a:ext cx="4038600" cy="5745325"/>
          </a:xfrm>
        </p:spPr>
        <p:txBody>
          <a:bodyPr>
            <a:normAutofit fontScale="62500" lnSpcReduction="20000"/>
          </a:bodyPr>
          <a:lstStyle/>
          <a:p>
            <a:pPr algn="ctr">
              <a:buNone/>
            </a:pPr>
            <a:r>
              <a:rPr lang="ro-RO" sz="3800" b="1" dirty="0"/>
              <a:t>Rezultate, concluzii, generalizări:</a:t>
            </a:r>
            <a:endParaRPr lang="ro-RO" sz="3800" b="1" dirty="0"/>
          </a:p>
          <a:p>
            <a:pPr>
              <a:buNone/>
            </a:pPr>
            <a:endParaRPr lang="ro-RO" sz="2900" dirty="0"/>
          </a:p>
          <a:p>
            <a:pPr lvl="0"/>
            <a:r>
              <a:rPr lang="ro-RO" sz="2900" dirty="0"/>
              <a:t>Frunzele care nu au fost plasate în pungi, au suferit schimbări esențiale, cauzate de prelucrarea naturală; frunzele din pungi s-au înnegrit, dar, totuși, nu și-au schimbatatât de radical aspectul; pungile de plastic nu au suferit nicio schimbare.</a:t>
            </a:r>
            <a:endParaRPr lang="ro-RO" sz="2900" dirty="0"/>
          </a:p>
          <a:p>
            <a:pPr marL="0" lvl="0" indent="0">
              <a:buNone/>
            </a:pPr>
            <a:endParaRPr lang="ro-RO" sz="2900" dirty="0"/>
          </a:p>
          <a:p>
            <a:pPr lvl="0"/>
            <a:r>
              <a:rPr lang="ro-RO" sz="2900" dirty="0"/>
              <a:t>Frunzele, spre deosebire de plastic, se supun prelucrării naturale, sunt biodegradabile.</a:t>
            </a:r>
            <a:endParaRPr lang="ro-RO" sz="2900" dirty="0"/>
          </a:p>
          <a:p>
            <a:pPr marL="0" lvl="0" indent="0">
              <a:buNone/>
            </a:pPr>
            <a:endParaRPr lang="ro-RO" sz="2900" dirty="0"/>
          </a:p>
          <a:p>
            <a:pPr lvl="0"/>
            <a:r>
              <a:rPr lang="ro-RO" sz="2900" dirty="0"/>
              <a:t>În general, produsele vegetale și animale sunt biodegradabile, în timp ce metalele, sticla, plasticul nu sunt. Împrăștierea deșeurilor care nu sunt biodegradabile reprezintă principala cauză a poluării.</a:t>
            </a:r>
            <a:endParaRPr lang="ro-RO" sz="2900" dirty="0"/>
          </a:p>
          <a:p>
            <a:endParaRPr lang="ro-RO" sz="2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2286000"/>
          </a:xfrm>
        </p:spPr>
        <p:txBody>
          <a:bodyPr>
            <a:noAutofit/>
          </a:bodyPr>
          <a:lstStyle/>
          <a:p>
            <a:r>
              <a:rPr lang="ro-RO" sz="2000" dirty="0"/>
              <a:t> 	</a:t>
            </a:r>
            <a:br>
              <a:rPr lang="ro-RO" sz="2000" dirty="0"/>
            </a:br>
            <a:br>
              <a:rPr lang="ro-RO" sz="2000" dirty="0"/>
            </a:br>
            <a:r>
              <a:rPr lang="ro-RO" sz="2000" dirty="0"/>
              <a:t>            </a:t>
            </a:r>
            <a:r>
              <a:rPr lang="ro-RO" sz="2400" dirty="0"/>
              <a:t>În concluzie, </a:t>
            </a:r>
            <a:r>
              <a:rPr lang="ro-RO" sz="2400" b="1" dirty="0"/>
              <a:t>Educația pentru durabilitate</a:t>
            </a:r>
            <a:r>
              <a:rPr lang="ro-RO" sz="2400" dirty="0"/>
              <a:t> cultivă valori profunde: responsabilitate, empatie, grijă față de ceilalți și față de planetă. Prin pași mici, dar constanți, putem forma, printr-o educație de calitate, o generație capabilă să contribuie la un viitor echilibrat și sustenabil. Facem asta acum cu elevii și copiii noștri, pentru ca mâine să o facă și ei la rândul lor cu viitoarele generații!</a:t>
            </a:r>
            <a:br>
              <a:rPr lang="ro-RO" sz="2400" dirty="0"/>
            </a:br>
            <a:r>
              <a:rPr lang="ro-RO" sz="2000" dirty="0"/>
              <a:t> </a:t>
            </a:r>
            <a:endParaRPr lang="ro-RO" sz="2000" dirty="0"/>
          </a:p>
        </p:txBody>
      </p:sp>
      <p:pic>
        <p:nvPicPr>
          <p:cNvPr id="4" name="Image 34"/>
          <p:cNvPicPr/>
          <p:nvPr/>
        </p:nvPicPr>
        <p:blipFill>
          <a:blip r:embed="rId1" cstate="print"/>
          <a:stretch>
            <a:fillRect/>
          </a:stretch>
        </p:blipFill>
        <p:spPr>
          <a:xfrm>
            <a:off x="2743200" y="3429000"/>
            <a:ext cx="3975100" cy="3124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09600" y="418982"/>
            <a:ext cx="8229600" cy="390876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o-RO"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Bibliografie</a:t>
            </a:r>
            <a:r>
              <a:rPr kumimoji="0" lang="en-GB"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ro-RO"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ro-RO"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 </a:t>
            </a:r>
            <a:r>
              <a:rPr lang="ro-RO" sz="2000" dirty="0">
                <a:latin typeface="Arial" panose="020B0604020202020204" pitchFamily="34" charset="0"/>
                <a:ea typeface="Times New Roman" panose="02020603050405020304" pitchFamily="18" charset="0"/>
                <a:cs typeface="Arial" panose="020B0604020202020204" pitchFamily="34" charset="0"/>
              </a:rPr>
              <a:t>Dulamă. M., E,. (2010), Educația pentru mediu, Cluj Napoca, </a:t>
            </a:r>
            <a:r>
              <a:rPr lang="ro-RO" sz="2000" dirty="0" err="1">
                <a:latin typeface="Arial" panose="020B0604020202020204" pitchFamily="34" charset="0"/>
                <a:ea typeface="Times New Roman" panose="02020603050405020304" pitchFamily="18" charset="0"/>
                <a:cs typeface="Arial" panose="020B0604020202020204" pitchFamily="34" charset="0"/>
              </a:rPr>
              <a:t>Prrsa</a:t>
            </a:r>
            <a:r>
              <a:rPr lang="ro-RO" sz="2000" dirty="0">
                <a:latin typeface="Arial" panose="020B0604020202020204" pitchFamily="34" charset="0"/>
                <a:ea typeface="Times New Roman" panose="02020603050405020304" pitchFamily="18" charset="0"/>
                <a:cs typeface="Arial" panose="020B0604020202020204" pitchFamily="34" charset="0"/>
              </a:rPr>
              <a:t> Universitară Clujeană.</a:t>
            </a:r>
            <a:endPar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 Ministerul Mediului, </a:t>
            </a:r>
            <a:r>
              <a:rPr lang="ro-RO" sz="2000" dirty="0">
                <a:latin typeface="Arial" panose="020B0604020202020204" pitchFamily="34" charset="0"/>
                <a:ea typeface="Times New Roman" panose="02020603050405020304" pitchFamily="18" charset="0"/>
                <a:cs typeface="Arial" panose="020B0604020202020204" pitchFamily="34" charset="0"/>
              </a:rPr>
              <a:t>Strategia Națională pentru Dezvoltarea Durabilă a României 2030, București, disponibilă online la adresa </a:t>
            </a:r>
            <a:r>
              <a:rPr lang="ro-RO" sz="2000" dirty="0">
                <a:latin typeface="Arial" panose="020B0604020202020204" pitchFamily="34" charset="0"/>
                <a:ea typeface="Times New Roman" panose="02020603050405020304" pitchFamily="18" charset="0"/>
                <a:cs typeface="Arial" panose="020B0604020202020204" pitchFamily="34" charset="0"/>
                <a:hlinkClick r:id="rId1"/>
              </a:rPr>
              <a:t>https://dezvoltaredurabila.gov.ro/strategia-nationala-pentru-dezvoltarea-durabila-a-romaniei-2030-i</a:t>
            </a:r>
            <a:r>
              <a:rPr lang="ro-RO" sz="2000" dirty="0">
                <a:latin typeface="Arial" panose="020B0604020202020204" pitchFamily="34" charset="0"/>
                <a:ea typeface="Times New Roman" panose="02020603050405020304" pitchFamily="18" charset="0"/>
                <a:cs typeface="Arial" panose="020B0604020202020204" pitchFamily="34" charset="0"/>
              </a:rPr>
              <a:t>  </a:t>
            </a:r>
            <a:endPar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3. Departamentul pentru Dezvoltare Durabilă, </a:t>
            </a:r>
            <a:r>
              <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2"/>
              </a:rPr>
              <a:t>www.dezvoltaredurabilă.gov.ro</a:t>
            </a:r>
            <a:r>
              <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 prezentare prietenoasă a celor 17 Obiective de Dezvoltare Durabilă</a:t>
            </a:r>
            <a:endParaRPr kumimoji="0" lang="ro-RO"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ro-RO" sz="2000" dirty="0">
                <a:latin typeface="Arial" panose="020B0604020202020204" pitchFamily="34" charset="0"/>
                <a:cs typeface="Arial" panose="020B0604020202020204" pitchFamily="34" charset="0"/>
              </a:rPr>
              <a:t>	4. </a:t>
            </a:r>
            <a:r>
              <a:rPr lang="ro-RO" sz="2000" dirty="0">
                <a:latin typeface="Arial" panose="020B0604020202020204" pitchFamily="34" charset="0"/>
                <a:cs typeface="Arial" panose="020B0604020202020204" pitchFamily="34" charset="0"/>
                <a:hlinkClick r:id="rId3"/>
              </a:rPr>
              <a:t>https://www.didactic.ro</a:t>
            </a:r>
            <a:r>
              <a:rPr lang="ro-RO" sz="2000" dirty="0">
                <a:latin typeface="Arial" panose="020B0604020202020204" pitchFamily="34" charset="0"/>
                <a:cs typeface="Arial" panose="020B0604020202020204" pitchFamily="34" charset="0"/>
              </a:rPr>
              <a:t> accesat în data de 22.02.2026.</a:t>
            </a:r>
            <a:endParaRPr kumimoji="0" lang="ro-RO"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1143000"/>
            <a:ext cx="8610600" cy="4401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49580" algn="just" defTabSz="914400" rtl="0" eaLnBrk="1" fontAlgn="base" latinLnBrk="0" hangingPunct="1">
              <a:lnSpc>
                <a:spcPct val="100000"/>
              </a:lnSpc>
              <a:spcBef>
                <a:spcPct val="0"/>
              </a:spcBef>
              <a:spcAft>
                <a:spcPct val="0"/>
              </a:spcAft>
              <a:buClrTx/>
              <a:buSzTx/>
              <a:buFontTx/>
              <a:buNone/>
            </a:pP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 ultimii ani am auzit tot mai frecvent vorbindu-se despre termenul de </a:t>
            </a:r>
            <a:r>
              <a:rPr kumimoji="0" lang="ro-RO" sz="20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durabilitate </a:t>
            </a: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 sistemul de învățământ. În educație, durabilitatea este procesul care vizează o perioadă lungă de timp. Amprenta pe care o lăsăm asupra generațiilor noastre de elevi, informația livrată, competențele formate elevilor, toate acestea și împreună cu alte acțiuni, creează </a:t>
            </a:r>
            <a:r>
              <a:rPr kumimoji="0" lang="ro-RO" sz="20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durabilitate</a:t>
            </a: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449580" algn="just" defTabSz="914400" rtl="0" eaLnBrk="0" fontAlgn="base" latinLnBrk="0" hangingPunct="0">
              <a:lnSpc>
                <a:spcPct val="100000"/>
              </a:lnSpc>
              <a:spcBef>
                <a:spcPct val="0"/>
              </a:spcBef>
              <a:spcAft>
                <a:spcPct val="0"/>
              </a:spcAft>
              <a:buClrTx/>
              <a:buSzTx/>
              <a:buFontTx/>
              <a:buNone/>
            </a:pP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 prezent, discutăm despre </a:t>
            </a:r>
            <a:r>
              <a:rPr kumimoji="0" lang="ro-RO"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Educația pentru Dezvoltare Durabilă</a:t>
            </a: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și putem observa că este o prioritate globală care trebuie să-și găsească locul și în curriculumul școlar, pe plan internațional. Obiectivul major vizează formarea unor cetățeni conștienți de impactul propriilor acțiuni asupra mediului înconjurător și a societății iar îndeplinirea acestuia începe din copilărie, alături de celelalte  obiective ale </a:t>
            </a:r>
            <a:r>
              <a:rPr kumimoji="0" lang="ro-RO"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Dezvoltării Durabile</a:t>
            </a: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449580" algn="just" defTabSz="914400" rtl="0" eaLnBrk="0" fontAlgn="base" latinLnBrk="0" hangingPunct="0">
              <a:lnSpc>
                <a:spcPct val="100000"/>
              </a:lnSpc>
              <a:spcBef>
                <a:spcPct val="0"/>
              </a:spcBef>
              <a:spcAft>
                <a:spcPct val="0"/>
              </a:spcAft>
              <a:buClrTx/>
              <a:buSzTx/>
              <a:buFontTx/>
              <a:buNone/>
            </a:pP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Dezvoltarea Durabilă înseamnă o societate echitabilă, echilibrată și solidă, bazată pe respect și morală, diversitate culturală și etnică, în care fiecare cet</a:t>
            </a:r>
            <a:r>
              <a:rPr lang="ro-RO"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ă</a:t>
            </a:r>
            <a:r>
              <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țean aduce valoare comunității sale.</a:t>
            </a:r>
            <a:endParaRPr kumimoji="0" lang="ro-RO"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5638800"/>
          </a:xfrm>
        </p:spPr>
        <p:txBody>
          <a:bodyPr>
            <a:normAutofit fontScale="90000"/>
          </a:bodyPr>
          <a:lstStyle/>
          <a:p>
            <a:pPr lvl="0" algn="just"/>
            <a:r>
              <a:rPr lang="ro-RO" sz="3100" b="1" dirty="0"/>
              <a:t>	</a:t>
            </a:r>
            <a:r>
              <a:rPr lang="ro-RO" sz="2000" b="1" dirty="0">
                <a:latin typeface="Times New Roman" panose="02020603050405020304" pitchFamily="18" charset="0"/>
                <a:cs typeface="Times New Roman" panose="02020603050405020304" pitchFamily="18" charset="0"/>
              </a:rPr>
              <a:t>O prezentare prietenoasă a celor 17 Obiective de Dezvoltare Durabilă</a:t>
            </a:r>
            <a:r>
              <a:rPr lang="en-GB" sz="2000" dirty="0">
                <a:latin typeface="Times New Roman" panose="02020603050405020304" pitchFamily="18" charset="0"/>
                <a:cs typeface="Times New Roman" panose="02020603050405020304" pitchFamily="18" charset="0"/>
              </a:rPr>
              <a:t>:</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	</a:t>
            </a:r>
            <a:r>
              <a:rPr lang="en-GB" sz="2000" b="1" u="sng" dirty="0" err="1">
                <a:solidFill>
                  <a:schemeClr val="accent3"/>
                </a:solidFill>
                <a:latin typeface="Times New Roman" panose="02020603050405020304" pitchFamily="18" charset="0"/>
                <a:cs typeface="Times New Roman" panose="02020603050405020304" pitchFamily="18" charset="0"/>
              </a:rPr>
              <a:t>Fără</a:t>
            </a:r>
            <a:r>
              <a:rPr lang="en-GB" sz="2000" b="1" u="sng" dirty="0">
                <a:solidFill>
                  <a:schemeClr val="accent3"/>
                </a:solidFill>
                <a:latin typeface="Times New Roman" panose="02020603050405020304" pitchFamily="18" charset="0"/>
                <a:cs typeface="Times New Roman" panose="02020603050405020304" pitchFamily="18" charset="0"/>
              </a:rPr>
              <a:t> </a:t>
            </a:r>
            <a:r>
              <a:rPr lang="en-GB" sz="2000" b="1" u="sng" dirty="0" err="1">
                <a:solidFill>
                  <a:schemeClr val="accent3"/>
                </a:solidFill>
                <a:latin typeface="Times New Roman" panose="02020603050405020304" pitchFamily="18" charset="0"/>
                <a:cs typeface="Times New Roman" panose="02020603050405020304" pitchFamily="18" charset="0"/>
              </a:rPr>
              <a:t>sărăcie</a:t>
            </a:r>
            <a:r>
              <a:rPr lang="en-GB" sz="2000" b="1" u="sng" dirty="0">
                <a:solidFill>
                  <a:schemeClr val="accent3"/>
                </a:solidFill>
                <a:latin typeface="Times New Roman" panose="02020603050405020304" pitchFamily="18" charset="0"/>
                <a:cs typeface="Times New Roman" panose="02020603050405020304" pitchFamily="18" charset="0"/>
              </a:rPr>
              <a:t> </a:t>
            </a:r>
            <a:r>
              <a:rPr lang="en-GB" sz="2000" dirty="0">
                <a:solidFill>
                  <a:schemeClr val="accent3"/>
                </a:solidFill>
                <a:latin typeface="Times New Roman" panose="02020603050405020304" pitchFamily="18" charset="0"/>
                <a:cs typeface="Times New Roman" panose="02020603050405020304" pitchFamily="18" charset="0"/>
              </a:rPr>
              <a:t>(</a:t>
            </a:r>
            <a:r>
              <a:rPr lang="en-GB" sz="2000" i="1" dirty="0" err="1">
                <a:solidFill>
                  <a:schemeClr val="accent3"/>
                </a:solidFill>
                <a:latin typeface="Times New Roman" panose="02020603050405020304" pitchFamily="18" charset="0"/>
                <a:cs typeface="Times New Roman" panose="02020603050405020304" pitchFamily="18" charset="0"/>
              </a:rPr>
              <a:t>Jumătate</a:t>
            </a:r>
            <a:r>
              <a:rPr lang="en-GB" sz="2000" i="1" dirty="0">
                <a:solidFill>
                  <a:schemeClr val="accent3"/>
                </a:solidFill>
                <a:latin typeface="Times New Roman" panose="02020603050405020304" pitchFamily="18" charset="0"/>
                <a:cs typeface="Times New Roman" panose="02020603050405020304" pitchFamily="18" charset="0"/>
              </a:rPr>
              <a:t> din </a:t>
            </a:r>
            <a:r>
              <a:rPr lang="en-GB" sz="2000" i="1" dirty="0" err="1">
                <a:solidFill>
                  <a:schemeClr val="accent3"/>
                </a:solidFill>
                <a:latin typeface="Times New Roman" panose="02020603050405020304" pitchFamily="18" charset="0"/>
                <a:cs typeface="Times New Roman" panose="02020603050405020304" pitchFamily="18" charset="0"/>
              </a:rPr>
              <a:t>populație</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trăiește</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în</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sărăcie</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Fiecare</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dintre</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noi</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merită</a:t>
            </a:r>
            <a:r>
              <a:rPr lang="en-GB" sz="2000" i="1" dirty="0">
                <a:solidFill>
                  <a:schemeClr val="accent3"/>
                </a:solidFill>
                <a:latin typeface="Times New Roman" panose="02020603050405020304" pitchFamily="18" charset="0"/>
                <a:cs typeface="Times New Roman" panose="02020603050405020304" pitchFamily="18" charset="0"/>
              </a:rPr>
              <a:t> o </a:t>
            </a:r>
            <a:r>
              <a:rPr lang="en-GB" sz="2000" i="1" dirty="0" err="1">
                <a:solidFill>
                  <a:schemeClr val="accent3"/>
                </a:solidFill>
                <a:latin typeface="Times New Roman" panose="02020603050405020304" pitchFamily="18" charset="0"/>
                <a:cs typeface="Times New Roman" panose="02020603050405020304" pitchFamily="18" charset="0"/>
              </a:rPr>
              <a:t>șansă</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să</a:t>
            </a:r>
            <a:r>
              <a:rPr lang="en-GB" sz="2000" i="1" dirty="0">
                <a:solidFill>
                  <a:schemeClr val="accent3"/>
                </a:solidFill>
                <a:latin typeface="Times New Roman" panose="02020603050405020304" pitchFamily="18" charset="0"/>
                <a:cs typeface="Times New Roman" panose="02020603050405020304" pitchFamily="18" charset="0"/>
              </a:rPr>
              <a:t> PROSPERĂM. </a:t>
            </a:r>
            <a:r>
              <a:rPr lang="en-GB" sz="2000" i="1" dirty="0" err="1">
                <a:solidFill>
                  <a:schemeClr val="accent3"/>
                </a:solidFill>
                <a:latin typeface="Times New Roman" panose="02020603050405020304" pitchFamily="18" charset="0"/>
                <a:cs typeface="Times New Roman" panose="02020603050405020304" pitchFamily="18" charset="0"/>
              </a:rPr>
              <a:t>Trebuie</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să</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asigurăm</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acces</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egal</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pentru</a:t>
            </a:r>
            <a:r>
              <a:rPr lang="en-GB" sz="2000" i="1" dirty="0">
                <a:solidFill>
                  <a:schemeClr val="accent3"/>
                </a:solidFill>
                <a:latin typeface="Times New Roman" panose="02020603050405020304" pitchFamily="18" charset="0"/>
                <a:cs typeface="Times New Roman" panose="02020603050405020304" pitchFamily="18" charset="0"/>
              </a:rPr>
              <a:t> </a:t>
            </a:r>
            <a:r>
              <a:rPr lang="en-GB" sz="2000" i="1" dirty="0" err="1">
                <a:solidFill>
                  <a:schemeClr val="accent3"/>
                </a:solidFill>
                <a:latin typeface="Times New Roman" panose="02020603050405020304" pitchFamily="18" charset="0"/>
                <a:cs typeface="Times New Roman" panose="02020603050405020304" pitchFamily="18" charset="0"/>
              </a:rPr>
              <a:t>toți</a:t>
            </a:r>
            <a:r>
              <a:rPr lang="en-GB" sz="2000" i="1" dirty="0">
                <a:solidFill>
                  <a:schemeClr val="accent3"/>
                </a:solidFill>
                <a:latin typeface="Times New Roman" panose="02020603050405020304" pitchFamily="18" charset="0"/>
                <a:cs typeface="Times New Roman" panose="02020603050405020304" pitchFamily="18" charset="0"/>
              </a:rPr>
              <a:t> la </a:t>
            </a:r>
            <a:r>
              <a:rPr lang="en-GB" sz="2000" i="1" dirty="0" err="1">
                <a:solidFill>
                  <a:schemeClr val="accent3"/>
                </a:solidFill>
                <a:latin typeface="Times New Roman" panose="02020603050405020304" pitchFamily="18" charset="0"/>
                <a:cs typeface="Times New Roman" panose="02020603050405020304" pitchFamily="18" charset="0"/>
              </a:rPr>
              <a:t>toate</a:t>
            </a:r>
            <a:r>
              <a:rPr lang="en-GB" sz="2000" i="1" dirty="0">
                <a:solidFill>
                  <a:schemeClr val="accent3"/>
                </a:solidFill>
                <a:latin typeface="Times New Roman" panose="02020603050405020304" pitchFamily="18" charset="0"/>
                <a:cs typeface="Times New Roman" panose="02020603050405020304" pitchFamily="18" charset="0"/>
              </a:rPr>
              <a:t>).</a:t>
            </a:r>
            <a:br>
              <a:rPr lang="ro-RO" sz="2000" dirty="0">
                <a:solidFill>
                  <a:schemeClr val="accent3"/>
                </a:solidFill>
                <a:latin typeface="Times New Roman" panose="02020603050405020304" pitchFamily="18" charset="0"/>
                <a:cs typeface="Times New Roman" panose="02020603050405020304" pitchFamily="18" charset="0"/>
              </a:rPr>
            </a:br>
            <a:r>
              <a:rPr lang="ro-RO" sz="2000" dirty="0">
                <a:solidFill>
                  <a:schemeClr val="accent3"/>
                </a:solidFill>
                <a:latin typeface="Times New Roman" panose="02020603050405020304" pitchFamily="18" charset="0"/>
                <a:cs typeface="Times New Roman" panose="02020603050405020304" pitchFamily="18" charset="0"/>
              </a:rPr>
              <a:t>	</a:t>
            </a:r>
            <a:r>
              <a:rPr lang="en-GB" sz="2000" b="1" u="sng" dirty="0" err="1">
                <a:solidFill>
                  <a:srgbClr val="FFC000"/>
                </a:solidFill>
                <a:latin typeface="Times New Roman" panose="02020603050405020304" pitchFamily="18" charset="0"/>
                <a:cs typeface="Times New Roman" panose="02020603050405020304" pitchFamily="18" charset="0"/>
              </a:rPr>
              <a:t>Foamete</a:t>
            </a:r>
            <a:r>
              <a:rPr lang="en-GB" sz="2000" b="1" u="sng" dirty="0">
                <a:solidFill>
                  <a:srgbClr val="FFC000"/>
                </a:solidFill>
                <a:latin typeface="Times New Roman" panose="02020603050405020304" pitchFamily="18" charset="0"/>
                <a:cs typeface="Times New Roman" panose="02020603050405020304" pitchFamily="18" charset="0"/>
              </a:rPr>
              <a:t> zero </a:t>
            </a:r>
            <a:r>
              <a:rPr lang="en-GB" sz="2000" i="1" dirty="0">
                <a:solidFill>
                  <a:srgbClr val="FFC000"/>
                </a:solidFill>
                <a:latin typeface="Times New Roman" panose="02020603050405020304" pitchFamily="18" charset="0"/>
                <a:cs typeface="Times New Roman" panose="02020603050405020304" pitchFamily="18" charset="0"/>
              </a:rPr>
              <a:t>(</a:t>
            </a:r>
            <a:r>
              <a:rPr lang="en-GB" sz="2000" i="1" dirty="0" err="1">
                <a:solidFill>
                  <a:srgbClr val="FFC000"/>
                </a:solidFill>
                <a:latin typeface="Times New Roman" panose="02020603050405020304" pitchFamily="18" charset="0"/>
                <a:cs typeface="Times New Roman" panose="02020603050405020304" pitchFamily="18" charset="0"/>
              </a:rPr>
              <a:t>Unii</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oameni</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fac</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excese</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alții</a:t>
            </a:r>
            <a:r>
              <a:rPr lang="en-GB" sz="2000" i="1" dirty="0">
                <a:solidFill>
                  <a:srgbClr val="FFC000"/>
                </a:solidFill>
                <a:latin typeface="Times New Roman" panose="02020603050405020304" pitchFamily="18" charset="0"/>
                <a:cs typeface="Times New Roman" panose="02020603050405020304" pitchFamily="18" charset="0"/>
              </a:rPr>
              <a:t> nu </a:t>
            </a:r>
            <a:r>
              <a:rPr lang="en-GB" sz="2000" i="1" dirty="0" err="1">
                <a:solidFill>
                  <a:srgbClr val="FFC000"/>
                </a:solidFill>
                <a:latin typeface="Times New Roman" panose="02020603050405020304" pitchFamily="18" charset="0"/>
                <a:cs typeface="Times New Roman" panose="02020603050405020304" pitchFamily="18" charset="0"/>
              </a:rPr>
              <a:t>mănâncă</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suficient</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și</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adecvat</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Să</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luptăm</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prin</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educație</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și</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programe</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școlare</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pentru</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alimentație</a:t>
            </a:r>
            <a:r>
              <a:rPr lang="en-GB" sz="2000" i="1" dirty="0">
                <a:solidFill>
                  <a:srgbClr val="FFC000"/>
                </a:solidFill>
                <a:latin typeface="Times New Roman" panose="02020603050405020304" pitchFamily="18" charset="0"/>
                <a:cs typeface="Times New Roman" panose="02020603050405020304" pitchFamily="18" charset="0"/>
              </a:rPr>
              <a:t> </a:t>
            </a:r>
            <a:r>
              <a:rPr lang="en-GB" sz="2000" i="1" dirty="0" err="1">
                <a:solidFill>
                  <a:srgbClr val="FFC000"/>
                </a:solidFill>
                <a:latin typeface="Times New Roman" panose="02020603050405020304" pitchFamily="18" charset="0"/>
                <a:cs typeface="Times New Roman" panose="02020603050405020304" pitchFamily="18" charset="0"/>
              </a:rPr>
              <a:t>sănătoasă</a:t>
            </a:r>
            <a:r>
              <a:rPr lang="en-GB" sz="2000" i="1" dirty="0">
                <a:solidFill>
                  <a:srgbClr val="FFC000"/>
                </a:solidFill>
                <a:latin typeface="Times New Roman" panose="02020603050405020304" pitchFamily="18" charset="0"/>
                <a:cs typeface="Times New Roman" panose="02020603050405020304" pitchFamily="18" charset="0"/>
              </a:rPr>
              <a:t>);</a:t>
            </a:r>
            <a:br>
              <a:rPr lang="ro-RO" sz="2000" dirty="0">
                <a:solidFill>
                  <a:srgbClr val="FF0000"/>
                </a:solidFill>
                <a:latin typeface="Times New Roman" panose="02020603050405020304" pitchFamily="18" charset="0"/>
                <a:cs typeface="Times New Roman" panose="02020603050405020304" pitchFamily="18" charset="0"/>
              </a:rPr>
            </a:br>
            <a:r>
              <a:rPr lang="ro-RO" sz="2000" dirty="0">
                <a:solidFill>
                  <a:srgbClr val="FF0000"/>
                </a:solidFill>
                <a:latin typeface="Times New Roman" panose="02020603050405020304" pitchFamily="18" charset="0"/>
                <a:cs typeface="Times New Roman" panose="02020603050405020304" pitchFamily="18" charset="0"/>
              </a:rPr>
              <a:t>	</a:t>
            </a:r>
            <a:r>
              <a:rPr lang="en-GB" sz="2000" b="1" u="sng" dirty="0" err="1">
                <a:solidFill>
                  <a:srgbClr val="7030A0"/>
                </a:solidFill>
                <a:latin typeface="Times New Roman" panose="02020603050405020304" pitchFamily="18" charset="0"/>
                <a:cs typeface="Times New Roman" panose="02020603050405020304" pitchFamily="18" charset="0"/>
              </a:rPr>
              <a:t>Sănătate</a:t>
            </a:r>
            <a:r>
              <a:rPr lang="en-GB" sz="2000" b="1" u="sng" dirty="0">
                <a:solidFill>
                  <a:srgbClr val="7030A0"/>
                </a:solidFill>
                <a:latin typeface="Times New Roman" panose="02020603050405020304" pitchFamily="18" charset="0"/>
                <a:cs typeface="Times New Roman" panose="02020603050405020304" pitchFamily="18" charset="0"/>
              </a:rPr>
              <a:t> </a:t>
            </a:r>
            <a:r>
              <a:rPr lang="en-GB" sz="2000" b="1" u="sng" dirty="0" err="1">
                <a:solidFill>
                  <a:srgbClr val="7030A0"/>
                </a:solidFill>
                <a:latin typeface="Times New Roman" panose="02020603050405020304" pitchFamily="18" charset="0"/>
                <a:cs typeface="Times New Roman" panose="02020603050405020304" pitchFamily="18" charset="0"/>
              </a:rPr>
              <a:t>și</a:t>
            </a:r>
            <a:r>
              <a:rPr lang="en-GB" sz="2000" b="1" u="sng" dirty="0">
                <a:solidFill>
                  <a:srgbClr val="7030A0"/>
                </a:solidFill>
                <a:latin typeface="Times New Roman" panose="02020603050405020304" pitchFamily="18" charset="0"/>
                <a:cs typeface="Times New Roman" panose="02020603050405020304" pitchFamily="18" charset="0"/>
              </a:rPr>
              <a:t> </a:t>
            </a:r>
            <a:r>
              <a:rPr lang="en-GB" sz="2000" b="1" u="sng" dirty="0" err="1">
                <a:solidFill>
                  <a:srgbClr val="7030A0"/>
                </a:solidFill>
                <a:latin typeface="Times New Roman" panose="02020603050405020304" pitchFamily="18" charset="0"/>
                <a:cs typeface="Times New Roman" panose="02020603050405020304" pitchFamily="18" charset="0"/>
              </a:rPr>
              <a:t>bunăstare</a:t>
            </a:r>
            <a:r>
              <a:rPr lang="en-GB" sz="2000" b="1" u="sng" dirty="0">
                <a:solidFill>
                  <a:srgbClr val="7030A0"/>
                </a:solidFill>
                <a:latin typeface="Times New Roman" panose="02020603050405020304" pitchFamily="18" charset="0"/>
                <a:cs typeface="Times New Roman" panose="02020603050405020304" pitchFamily="18" charset="0"/>
              </a:rPr>
              <a:t> </a:t>
            </a:r>
            <a:r>
              <a:rPr lang="en-GB" sz="2000" i="1" dirty="0">
                <a:solidFill>
                  <a:srgbClr val="7030A0"/>
                </a:solidFill>
                <a:latin typeface="Times New Roman" panose="02020603050405020304" pitchFamily="18" charset="0"/>
                <a:cs typeface="Times New Roman" panose="02020603050405020304" pitchFamily="18" charset="0"/>
              </a:rPr>
              <a:t>(O </a:t>
            </a:r>
            <a:r>
              <a:rPr lang="en-GB" sz="2000" i="1" dirty="0" err="1">
                <a:solidFill>
                  <a:srgbClr val="7030A0"/>
                </a:solidFill>
                <a:latin typeface="Times New Roman" panose="02020603050405020304" pitchFamily="18" charset="0"/>
                <a:cs typeface="Times New Roman" panose="02020603050405020304" pitchFamily="18" charset="0"/>
              </a:rPr>
              <a:t>societate</a:t>
            </a:r>
            <a:r>
              <a:rPr lang="en-GB" sz="2000" i="1" dirty="0">
                <a:solidFill>
                  <a:srgbClr val="7030A0"/>
                </a:solidFill>
                <a:latin typeface="Times New Roman" panose="02020603050405020304" pitchFamily="18" charset="0"/>
                <a:cs typeface="Times New Roman" panose="02020603050405020304" pitchFamily="18" charset="0"/>
              </a:rPr>
              <a:t> normal</a:t>
            </a:r>
            <a:r>
              <a:rPr lang="ro-RO" sz="2000" i="1" dirty="0">
                <a:solidFill>
                  <a:srgbClr val="7030A0"/>
                </a:solidFill>
                <a:latin typeface="Times New Roman" panose="02020603050405020304" pitchFamily="18" charset="0"/>
                <a:cs typeface="Times New Roman" panose="02020603050405020304" pitchFamily="18" charset="0"/>
              </a:rPr>
              <a:t>ă</a:t>
            </a:r>
            <a:r>
              <a:rPr lang="en-GB" sz="2000" i="1" dirty="0">
                <a:solidFill>
                  <a:srgbClr val="7030A0"/>
                </a:solidFill>
                <a:latin typeface="Times New Roman" panose="02020603050405020304" pitchFamily="18" charset="0"/>
                <a:cs typeface="Times New Roman" panose="02020603050405020304" pitchFamily="18" charset="0"/>
              </a:rPr>
              <a:t> se </a:t>
            </a:r>
            <a:r>
              <a:rPr lang="en-GB" sz="2000" i="1" dirty="0" err="1">
                <a:solidFill>
                  <a:srgbClr val="7030A0"/>
                </a:solidFill>
                <a:latin typeface="Times New Roman" panose="02020603050405020304" pitchFamily="18" charset="0"/>
                <a:cs typeface="Times New Roman" panose="02020603050405020304" pitchFamily="18" charset="0"/>
              </a:rPr>
              <a:t>dezvoltă</a:t>
            </a:r>
            <a:r>
              <a:rPr lang="en-GB" sz="2000" i="1" dirty="0">
                <a:solidFill>
                  <a:srgbClr val="7030A0"/>
                </a:solidFill>
                <a:latin typeface="Times New Roman" panose="02020603050405020304" pitchFamily="18" charset="0"/>
                <a:cs typeface="Times New Roman" panose="02020603050405020304" pitchFamily="18" charset="0"/>
              </a:rPr>
              <a:t> cu </a:t>
            </a:r>
            <a:r>
              <a:rPr lang="en-GB" sz="2000" i="1" dirty="0" err="1">
                <a:solidFill>
                  <a:srgbClr val="7030A0"/>
                </a:solidFill>
                <a:latin typeface="Times New Roman" panose="02020603050405020304" pitchFamily="18" charset="0"/>
                <a:cs typeface="Times New Roman" panose="02020603050405020304" pitchFamily="18" charset="0"/>
              </a:rPr>
              <a:t>copii</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tineri</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și</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vârstnici</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sănăto</a:t>
            </a:r>
            <a:r>
              <a:rPr lang="ro-RO" sz="2000" i="1" dirty="0">
                <a:solidFill>
                  <a:srgbClr val="7030A0"/>
                </a:solidFill>
                <a:latin typeface="Times New Roman" panose="02020603050405020304" pitchFamily="18" charset="0"/>
                <a:cs typeface="Times New Roman" panose="02020603050405020304" pitchFamily="18" charset="0"/>
              </a:rPr>
              <a:t>ș</a:t>
            </a:r>
            <a:r>
              <a:rPr lang="en-GB" sz="2000" i="1" dirty="0">
                <a:solidFill>
                  <a:srgbClr val="7030A0"/>
                </a:solidFill>
                <a:latin typeface="Times New Roman" panose="02020603050405020304" pitchFamily="18" charset="0"/>
                <a:cs typeface="Times New Roman" panose="02020603050405020304" pitchFamily="18" charset="0"/>
              </a:rPr>
              <a:t>i. O </a:t>
            </a:r>
            <a:r>
              <a:rPr lang="en-GB" sz="2000" i="1" dirty="0" err="1">
                <a:solidFill>
                  <a:srgbClr val="7030A0"/>
                </a:solidFill>
                <a:latin typeface="Times New Roman" panose="02020603050405020304" pitchFamily="18" charset="0"/>
                <a:cs typeface="Times New Roman" panose="02020603050405020304" pitchFamily="18" charset="0"/>
              </a:rPr>
              <a:t>atenție</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sporită</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trebuie</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să</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acordăm</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persoanelor</a:t>
            </a:r>
            <a:r>
              <a:rPr lang="en-GB" sz="2000" i="1" dirty="0">
                <a:solidFill>
                  <a:srgbClr val="7030A0"/>
                </a:solidFill>
                <a:latin typeface="Times New Roman" panose="02020603050405020304" pitchFamily="18" charset="0"/>
                <a:cs typeface="Times New Roman" panose="02020603050405020304" pitchFamily="18" charset="0"/>
              </a:rPr>
              <a:t> cu </a:t>
            </a:r>
            <a:r>
              <a:rPr lang="en-GB" sz="2000" i="1" dirty="0" err="1">
                <a:solidFill>
                  <a:srgbClr val="7030A0"/>
                </a:solidFill>
                <a:latin typeface="Times New Roman" panose="02020603050405020304" pitchFamily="18" charset="0"/>
                <a:cs typeface="Times New Roman" panose="02020603050405020304" pitchFamily="18" charset="0"/>
              </a:rPr>
              <a:t>nevoi</a:t>
            </a:r>
            <a:r>
              <a:rPr lang="en-GB" sz="2000" i="1" dirty="0">
                <a:solidFill>
                  <a:srgbClr val="7030A0"/>
                </a:solidFill>
                <a:latin typeface="Times New Roman" panose="02020603050405020304" pitchFamily="18" charset="0"/>
                <a:cs typeface="Times New Roman" panose="02020603050405020304" pitchFamily="18" charset="0"/>
              </a:rPr>
              <a:t> </a:t>
            </a:r>
            <a:r>
              <a:rPr lang="en-GB" sz="2000" i="1" dirty="0" err="1">
                <a:solidFill>
                  <a:srgbClr val="7030A0"/>
                </a:solidFill>
                <a:latin typeface="Times New Roman" panose="02020603050405020304" pitchFamily="18" charset="0"/>
                <a:cs typeface="Times New Roman" panose="02020603050405020304" pitchFamily="18" charset="0"/>
              </a:rPr>
              <a:t>speciale</a:t>
            </a:r>
            <a:r>
              <a:rPr lang="en-GB" sz="2000" i="1" dirty="0">
                <a:solidFill>
                  <a:srgbClr val="7030A0"/>
                </a:solidFill>
                <a:latin typeface="Times New Roman" panose="02020603050405020304" pitchFamily="18" charset="0"/>
                <a:cs typeface="Times New Roman" panose="02020603050405020304" pitchFamily="18" charset="0"/>
              </a:rPr>
              <a:t>);</a:t>
            </a:r>
            <a:br>
              <a:rPr lang="ro-RO" sz="2000" dirty="0">
                <a:solidFill>
                  <a:srgbClr val="FF0000"/>
                </a:solidFill>
                <a:latin typeface="Times New Roman" panose="02020603050405020304" pitchFamily="18" charset="0"/>
                <a:cs typeface="Times New Roman" panose="02020603050405020304" pitchFamily="18" charset="0"/>
              </a:rPr>
            </a:br>
            <a:r>
              <a:rPr lang="ro-RO" sz="2000" dirty="0">
                <a:solidFill>
                  <a:srgbClr val="FF0000"/>
                </a:solidFill>
                <a:latin typeface="Times New Roman" panose="02020603050405020304" pitchFamily="18" charset="0"/>
                <a:cs typeface="Times New Roman" panose="02020603050405020304" pitchFamily="18" charset="0"/>
              </a:rPr>
              <a:t>	</a:t>
            </a:r>
            <a:r>
              <a:rPr lang="en-GB" sz="2000" b="1" u="sng" dirty="0" err="1">
                <a:solidFill>
                  <a:srgbClr val="FF0000"/>
                </a:solidFill>
                <a:latin typeface="Times New Roman" panose="02020603050405020304" pitchFamily="18" charset="0"/>
                <a:cs typeface="Times New Roman" panose="02020603050405020304" pitchFamily="18" charset="0"/>
              </a:rPr>
              <a:t>Educa</a:t>
            </a:r>
            <a:r>
              <a:rPr lang="ro-RO" sz="2000" b="1" u="sng" dirty="0">
                <a:solidFill>
                  <a:srgbClr val="FF0000"/>
                </a:solidFill>
                <a:latin typeface="Times New Roman" panose="02020603050405020304" pitchFamily="18" charset="0"/>
                <a:cs typeface="Times New Roman" panose="02020603050405020304" pitchFamily="18" charset="0"/>
              </a:rPr>
              <a:t>ț</a:t>
            </a:r>
            <a:r>
              <a:rPr lang="en-GB" sz="2000" b="1" u="sng" dirty="0" err="1">
                <a:solidFill>
                  <a:srgbClr val="FF0000"/>
                </a:solidFill>
                <a:latin typeface="Times New Roman" panose="02020603050405020304" pitchFamily="18" charset="0"/>
                <a:cs typeface="Times New Roman" panose="02020603050405020304" pitchFamily="18" charset="0"/>
              </a:rPr>
              <a:t>ie</a:t>
            </a:r>
            <a:r>
              <a:rPr lang="en-GB" sz="2000" b="1" u="sng" dirty="0">
                <a:solidFill>
                  <a:srgbClr val="FF0000"/>
                </a:solidFill>
                <a:latin typeface="Times New Roman" panose="02020603050405020304" pitchFamily="18" charset="0"/>
                <a:cs typeface="Times New Roman" panose="02020603050405020304" pitchFamily="18" charset="0"/>
              </a:rPr>
              <a:t> de </a:t>
            </a:r>
            <a:r>
              <a:rPr lang="en-GB" sz="2000" b="1" u="sng" dirty="0" err="1">
                <a:solidFill>
                  <a:srgbClr val="FF0000"/>
                </a:solidFill>
                <a:latin typeface="Times New Roman" panose="02020603050405020304" pitchFamily="18" charset="0"/>
                <a:cs typeface="Times New Roman" panose="02020603050405020304" pitchFamily="18" charset="0"/>
              </a:rPr>
              <a:t>cali</a:t>
            </a:r>
            <a:r>
              <a:rPr lang="en-GB" sz="2000" b="1" dirty="0" err="1">
                <a:solidFill>
                  <a:srgbClr val="FF0000"/>
                </a:solidFill>
                <a:latin typeface="Times New Roman" panose="02020603050405020304" pitchFamily="18" charset="0"/>
                <a:cs typeface="Times New Roman" panose="02020603050405020304" pitchFamily="18" charset="0"/>
              </a:rPr>
              <a:t>tate</a:t>
            </a:r>
            <a:r>
              <a:rPr lang="en-GB" sz="2000" b="1" dirty="0">
                <a:solidFill>
                  <a:srgbClr val="FF0000"/>
                </a:solidFill>
                <a:latin typeface="Times New Roman" panose="02020603050405020304" pitchFamily="18" charset="0"/>
                <a:cs typeface="Times New Roman" panose="02020603050405020304" pitchFamily="18" charset="0"/>
              </a:rPr>
              <a:t> </a:t>
            </a:r>
            <a:r>
              <a:rPr lang="en-GB" sz="2000" dirty="0">
                <a:solidFill>
                  <a:srgbClr val="FF0000"/>
                </a:solidFill>
                <a:latin typeface="Times New Roman" panose="02020603050405020304" pitchFamily="18" charset="0"/>
                <a:cs typeface="Times New Roman" panose="02020603050405020304" pitchFamily="18" charset="0"/>
              </a:rPr>
              <a:t>(</a:t>
            </a:r>
            <a:r>
              <a:rPr lang="en-GB" sz="2000" i="1" dirty="0" err="1">
                <a:solidFill>
                  <a:srgbClr val="FF0000"/>
                </a:solidFill>
                <a:latin typeface="Times New Roman" panose="02020603050405020304" pitchFamily="18" charset="0"/>
                <a:cs typeface="Times New Roman" panose="02020603050405020304" pitchFamily="18" charset="0"/>
              </a:rPr>
              <a:t>Educația</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stă</a:t>
            </a:r>
            <a:r>
              <a:rPr lang="en-GB" sz="2000" i="1" dirty="0">
                <a:solidFill>
                  <a:srgbClr val="FF0000"/>
                </a:solidFill>
                <a:latin typeface="Times New Roman" panose="02020603050405020304" pitchFamily="18" charset="0"/>
                <a:cs typeface="Times New Roman" panose="02020603050405020304" pitchFamily="18" charset="0"/>
              </a:rPr>
              <a:t> la </a:t>
            </a:r>
            <a:r>
              <a:rPr lang="en-GB" sz="2000" i="1" dirty="0" err="1">
                <a:solidFill>
                  <a:srgbClr val="FF0000"/>
                </a:solidFill>
                <a:latin typeface="Times New Roman" panose="02020603050405020304" pitchFamily="18" charset="0"/>
                <a:cs typeface="Times New Roman" panose="02020603050405020304" pitchFamily="18" charset="0"/>
              </a:rPr>
              <a:t>baza</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unei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societăți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echilibrate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și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contribuie</a:t>
            </a:r>
            <a:r>
              <a:rPr lang="en-GB" sz="2000" i="1" dirty="0">
                <a:solidFill>
                  <a:srgbClr val="FF0000"/>
                </a:solidFill>
                <a:latin typeface="Times New Roman" panose="02020603050405020304" pitchFamily="18" charset="0"/>
                <a:cs typeface="Times New Roman" panose="02020603050405020304" pitchFamily="18" charset="0"/>
              </a:rPr>
              <a:t>   la un </a:t>
            </a:r>
            <a:r>
              <a:rPr lang="en-GB" sz="2000" i="1" dirty="0" err="1">
                <a:solidFill>
                  <a:srgbClr val="FF0000"/>
                </a:solidFill>
                <a:latin typeface="Times New Roman" panose="02020603050405020304" pitchFamily="18" charset="0"/>
                <a:cs typeface="Times New Roman" panose="02020603050405020304" pitchFamily="18" charset="0"/>
              </a:rPr>
              <a:t>viitor</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durabil</a:t>
            </a:r>
            <a:r>
              <a:rPr lang="en-GB" sz="2000" i="1" dirty="0">
                <a:solidFill>
                  <a:srgbClr val="FF0000"/>
                </a:solidFill>
                <a:latin typeface="Times New Roman" panose="02020603050405020304" pitchFamily="18" charset="0"/>
                <a:cs typeface="Times New Roman" panose="02020603050405020304" pitchFamily="18" charset="0"/>
              </a:rPr>
              <a:t> al </a:t>
            </a:r>
            <a:r>
              <a:rPr lang="en-GB" sz="2000" i="1" dirty="0" err="1">
                <a:solidFill>
                  <a:srgbClr val="FF0000"/>
                </a:solidFill>
                <a:latin typeface="Times New Roman" panose="02020603050405020304" pitchFamily="18" charset="0"/>
                <a:cs typeface="Times New Roman" panose="02020603050405020304" pitchFamily="18" charset="0"/>
              </a:rPr>
              <a:t>planetei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pentru</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generațiile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următoare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Toată</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lumea</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trebuie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să</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aibă</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acces</a:t>
            </a:r>
            <a:r>
              <a:rPr lang="en-GB" sz="2000" i="1" dirty="0">
                <a:solidFill>
                  <a:srgbClr val="FF0000"/>
                </a:solidFill>
                <a:latin typeface="Times New Roman" panose="02020603050405020304" pitchFamily="18" charset="0"/>
                <a:cs typeface="Times New Roman" panose="02020603050405020304" pitchFamily="18" charset="0"/>
              </a:rPr>
              <a:t> la </a:t>
            </a:r>
            <a:r>
              <a:rPr lang="en-GB" sz="2000" i="1" dirty="0" err="1">
                <a:solidFill>
                  <a:srgbClr val="FF0000"/>
                </a:solidFill>
                <a:latin typeface="Times New Roman" panose="02020603050405020304" pitchFamily="18" charset="0"/>
                <a:cs typeface="Times New Roman" panose="02020603050405020304" pitchFamily="18" charset="0"/>
              </a:rPr>
              <a:t>educație</a:t>
            </a:r>
            <a:r>
              <a:rPr lang="en-GB" sz="2000" i="1" dirty="0">
                <a:solidFill>
                  <a:srgbClr val="FF0000"/>
                </a:solidFill>
                <a:latin typeface="Times New Roman" panose="02020603050405020304" pitchFamily="18" charset="0"/>
                <a:cs typeface="Times New Roman" panose="02020603050405020304" pitchFamily="18" charset="0"/>
              </a:rPr>
              <a:t> din </a:t>
            </a:r>
            <a:r>
              <a:rPr lang="en-GB" sz="2000" i="1" dirty="0" err="1">
                <a:solidFill>
                  <a:srgbClr val="FF0000"/>
                </a:solidFill>
                <a:latin typeface="Times New Roman" panose="02020603050405020304" pitchFamily="18" charset="0"/>
                <a:cs typeface="Times New Roman" panose="02020603050405020304" pitchFamily="18" charset="0"/>
              </a:rPr>
              <a:t>copilărie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și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pe</a:t>
            </a:r>
            <a:r>
              <a:rPr lang="en-GB" sz="2000" i="1" dirty="0">
                <a:solidFill>
                  <a:srgbClr val="FF0000"/>
                </a:solidFill>
                <a:latin typeface="Times New Roman" panose="02020603050405020304" pitchFamily="18" charset="0"/>
                <a:cs typeface="Times New Roman" panose="02020603050405020304" pitchFamily="18" charset="0"/>
              </a:rPr>
              <a:t> tot </a:t>
            </a:r>
            <a:r>
              <a:rPr lang="en-GB" sz="2000" i="1" dirty="0" err="1">
                <a:solidFill>
                  <a:srgbClr val="FF0000"/>
                </a:solidFill>
                <a:latin typeface="Times New Roman" panose="02020603050405020304" pitchFamily="18" charset="0"/>
                <a:cs typeface="Times New Roman" panose="02020603050405020304" pitchFamily="18" charset="0"/>
              </a:rPr>
              <a:t>parcursul</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vieții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Elevii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trebuie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să</a:t>
            </a:r>
            <a:r>
              <a:rPr lang="en-GB" sz="2000" i="1" dirty="0">
                <a:solidFill>
                  <a:srgbClr val="FF0000"/>
                </a:solidFill>
                <a:latin typeface="Times New Roman" panose="02020603050405020304" pitchFamily="18" charset="0"/>
                <a:cs typeface="Times New Roman" panose="02020603050405020304" pitchFamily="18" charset="0"/>
              </a:rPr>
              <a:t> se </a:t>
            </a:r>
            <a:r>
              <a:rPr lang="en-GB" sz="2000" i="1" dirty="0" err="1">
                <a:solidFill>
                  <a:srgbClr val="FF0000"/>
                </a:solidFill>
                <a:latin typeface="Times New Roman" panose="02020603050405020304" pitchFamily="18" charset="0"/>
                <a:cs typeface="Times New Roman" panose="02020603050405020304" pitchFamily="18" charset="0"/>
              </a:rPr>
              <a:t>simtă</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confortabil</a:t>
            </a:r>
            <a:r>
              <a:rPr lang="en-GB" sz="2000" i="1" dirty="0">
                <a:solidFill>
                  <a:srgbClr val="FF0000"/>
                </a:solidFill>
                <a:latin typeface="Times New Roman" panose="02020603050405020304" pitchFamily="18" charset="0"/>
                <a:cs typeface="Times New Roman" panose="02020603050405020304" pitchFamily="18" charset="0"/>
              </a:rPr>
              <a:t> la </a:t>
            </a:r>
            <a:r>
              <a:rPr lang="en-GB" sz="2000" i="1" dirty="0" err="1">
                <a:solidFill>
                  <a:srgbClr val="FF0000"/>
                </a:solidFill>
                <a:latin typeface="Times New Roman" panose="02020603050405020304" pitchFamily="18" charset="0"/>
                <a:cs typeface="Times New Roman" panose="02020603050405020304" pitchFamily="18" charset="0"/>
              </a:rPr>
              <a:t>școală</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să</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dobândească</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cunoștințe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aptitudini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și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competențe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și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să-și</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cultive</a:t>
            </a:r>
            <a:r>
              <a:rPr lang="en-GB" sz="2000" i="1" dirty="0">
                <a:solidFill>
                  <a:srgbClr val="FF0000"/>
                </a:solidFill>
                <a:latin typeface="Times New Roman" panose="02020603050405020304" pitchFamily="18" charset="0"/>
                <a:cs typeface="Times New Roman" panose="02020603050405020304" pitchFamily="18" charset="0"/>
              </a:rPr>
              <a:t> </a:t>
            </a:r>
            <a:r>
              <a:rPr lang="en-GB" sz="2000" i="1" dirty="0" err="1">
                <a:solidFill>
                  <a:srgbClr val="FF0000"/>
                </a:solidFill>
                <a:latin typeface="Times New Roman" panose="02020603050405020304" pitchFamily="18" charset="0"/>
                <a:cs typeface="Times New Roman" panose="02020603050405020304" pitchFamily="18" charset="0"/>
              </a:rPr>
              <a:t>talentele</a:t>
            </a:r>
            <a:r>
              <a:rPr lang="en-GB" sz="2000" i="1" dirty="0">
                <a:solidFill>
                  <a:srgbClr val="FF0000"/>
                </a:solidFill>
                <a:latin typeface="Times New Roman" panose="02020603050405020304" pitchFamily="18" charset="0"/>
                <a:cs typeface="Times New Roman" panose="02020603050405020304" pitchFamily="18" charset="0"/>
              </a:rPr>
              <a:t>);</a:t>
            </a:r>
            <a:br>
              <a:rPr lang="ro-RO" sz="2200" dirty="0">
                <a:solidFill>
                  <a:srgbClr val="FF0000"/>
                </a:solidFill>
                <a:latin typeface="Times New Roman" panose="02020603050405020304" pitchFamily="18" charset="0"/>
                <a:cs typeface="Times New Roman" panose="02020603050405020304" pitchFamily="18" charset="0"/>
              </a:rPr>
            </a:br>
            <a:endParaRPr lang="ro-RO" sz="2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90491"/>
            <a:ext cx="9144000" cy="489364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endParaRPr kumimoji="0" lang="ro-RO"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fontAlgn="base">
              <a:spcBef>
                <a:spcPct val="0"/>
              </a:spcBef>
              <a:spcAft>
                <a:spcPct val="0"/>
              </a:spcAft>
              <a:buFontTx/>
              <a:buChar char="•"/>
            </a:pPr>
            <a:r>
              <a:rPr kumimoji="0" lang="en-GB" sz="28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Egalitate</a:t>
            </a:r>
            <a:r>
              <a:rPr kumimoji="0" lang="en-GB"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gen </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GB" sz="2800" b="0" i="1" u="none" strike="noStrike" cap="none" normalizeH="0" baseline="0" dirty="0" err="1">
                <a:ln>
                  <a:noFill/>
                </a:ln>
                <a:solidFill>
                  <a:srgbClr val="FF0000"/>
                </a:solidFill>
                <a:effectLst/>
                <a:latin typeface="Calibri" panose="020F0502020204030204"/>
                <a:ea typeface="Times New Roman" panose="02020603050405020304" pitchFamily="18" charset="0"/>
                <a:cs typeface="Times New Roman" panose="02020603050405020304" pitchFamily="18" charset="0"/>
              </a:rPr>
              <a:t>Î</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ntr</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societate</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echilibrată</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genul</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nu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trebuie</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să</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influiențeze</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perspectivele</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demnitatea</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calitatea</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vieții</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persoanei</a:t>
            </a:r>
            <a:r>
              <a:rPr kumimoji="0" lang="en-GB" sz="28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FontTx/>
              <a:buChar char="•"/>
            </a:pPr>
            <a:r>
              <a:rPr kumimoji="0" lang="en-GB" sz="2800" b="0" i="0" u="none" strike="noStrike" cap="none" normalizeH="0" baseline="0" dirty="0" err="1">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Apă</a:t>
            </a:r>
            <a:r>
              <a:rPr kumimoji="0" lang="en-GB" sz="2800" b="0" i="0" u="none" strike="noStrike" cap="none" normalizeH="0" baseline="0" dirty="0">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curată</a:t>
            </a:r>
            <a:r>
              <a:rPr kumimoji="0" lang="en-GB" sz="2800" b="0" i="0" u="none" strike="noStrike" cap="none" normalizeH="0" baseline="0" dirty="0">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800" b="0" i="0" u="none" strike="noStrike" cap="none" normalizeH="0" baseline="0" dirty="0">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sanitație</a:t>
            </a:r>
            <a:r>
              <a:rPr kumimoji="0" lang="en-GB" sz="2800" b="0" i="0" u="none" strike="noStrike" cap="none" normalizeH="0" baseline="0" dirty="0">
                <a:ln>
                  <a:noFill/>
                </a:ln>
                <a:solidFill>
                  <a:srgbClr val="D9959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FontTx/>
              <a:buChar char="•"/>
            </a:pPr>
            <a:r>
              <a:rPr kumimoji="0" lang="en-GB" sz="28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Energie</a:t>
            </a:r>
            <a:r>
              <a:rPr kumimoji="0" lang="en-GB" sz="28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curată</a:t>
            </a:r>
            <a:r>
              <a:rPr kumimoji="0" lang="en-GB" sz="28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8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kumimoji="0" lang="en-GB" sz="28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prețuri</a:t>
            </a:r>
            <a:r>
              <a:rPr kumimoji="0" lang="en-GB" sz="28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accesibile</a:t>
            </a:r>
            <a:r>
              <a:rPr kumimoji="0" lang="en-GB" sz="2800" b="0"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FontTx/>
              <a:buChar char="•"/>
            </a:pPr>
            <a:r>
              <a:rPr kumimoji="0" lang="en-GB" sz="2800" b="0"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Muncă</a:t>
            </a:r>
            <a:r>
              <a:rPr kumimoji="0" lang="en-GB" sz="28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decentă</a:t>
            </a:r>
            <a:r>
              <a:rPr kumimoji="0" lang="en-GB" sz="28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8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creștere</a:t>
            </a:r>
            <a:r>
              <a:rPr kumimoji="0" lang="en-GB" sz="28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economic</a:t>
            </a:r>
            <a:r>
              <a:rPr kumimoji="0" lang="ro-RO" sz="28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ă</a:t>
            </a:r>
            <a:r>
              <a:rPr kumimoji="0" lang="en-GB" sz="28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FontTx/>
              <a:buChar char="•"/>
            </a:pPr>
            <a:r>
              <a:rPr kumimoji="0" lang="en-GB" sz="28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Industrie</a:t>
            </a:r>
            <a:r>
              <a:rPr kumimoji="0" lang="en-GB" sz="28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inovație</a:t>
            </a:r>
            <a:r>
              <a:rPr kumimoji="0" lang="en-GB" sz="28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8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infrastructură</a:t>
            </a:r>
            <a:r>
              <a:rPr kumimoji="0" lang="en-GB" sz="28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FontTx/>
              <a:buChar char="•"/>
            </a:pPr>
            <a:r>
              <a:rPr kumimoji="0" lang="en-GB" sz="2800" b="0" i="0" u="none" strike="noStrike" cap="none" normalizeH="0" baseline="0" dirty="0" err="1">
                <a:ln>
                  <a:noFill/>
                </a:ln>
                <a:solidFill>
                  <a:srgbClr val="E36C0A"/>
                </a:solidFill>
                <a:effectLst/>
                <a:latin typeface="Times New Roman" panose="02020603050405020304" pitchFamily="18" charset="0"/>
                <a:ea typeface="Times New Roman" panose="02020603050405020304" pitchFamily="18" charset="0"/>
                <a:cs typeface="Times New Roman" panose="02020603050405020304" pitchFamily="18" charset="0"/>
              </a:rPr>
              <a:t>Inegalități</a:t>
            </a:r>
            <a:r>
              <a:rPr kumimoji="0" lang="en-GB" sz="2800" b="0" i="0" u="none" strike="noStrike" cap="none" normalizeH="0" baseline="0" dirty="0">
                <a:ln>
                  <a:noFill/>
                </a:ln>
                <a:solidFill>
                  <a:srgbClr val="E36C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rgbClr val="E36C0A"/>
                </a:solidFill>
                <a:effectLst/>
                <a:latin typeface="Times New Roman" panose="02020603050405020304" pitchFamily="18" charset="0"/>
                <a:ea typeface="Times New Roman" panose="02020603050405020304" pitchFamily="18" charset="0"/>
                <a:cs typeface="Times New Roman" panose="02020603050405020304" pitchFamily="18" charset="0"/>
              </a:rPr>
              <a:t>reduse</a:t>
            </a:r>
            <a:r>
              <a:rPr kumimoji="0" lang="en-GB" sz="2800" b="0" i="0" u="none" strike="noStrike" cap="none" normalizeH="0" baseline="0" dirty="0">
                <a:ln>
                  <a:noFill/>
                </a:ln>
                <a:solidFill>
                  <a:srgbClr val="E36C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GB" sz="2800" b="0" i="0" u="none" strike="noStrike" cap="none" normalizeH="0" baseline="0" dirty="0">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ro-RO" sz="2800" dirty="0">
                <a:solidFill>
                  <a:srgbClr val="92D050"/>
                </a:solidFill>
                <a:latin typeface="Arial" panose="020B0604020202020204" pitchFamily="34" charset="0"/>
                <a:ea typeface="Times New Roman" panose="02020603050405020304" pitchFamily="18" charset="0"/>
                <a:cs typeface="Arial" panose="020B0604020202020204" pitchFamily="34" charset="0"/>
              </a:rPr>
              <a:t>        </a:t>
            </a:r>
            <a:r>
              <a:rPr kumimoji="0" lang="en-GB" sz="2800" b="0" i="0" u="none" strike="noStrike" cap="none" normalizeH="0" baseline="0" dirty="0" err="1">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rPr>
              <a:t>Orașe</a:t>
            </a:r>
            <a:r>
              <a:rPr kumimoji="0" lang="en-GB" sz="2800" b="0" i="0" u="none" strike="noStrike" cap="none" normalizeH="0" baseline="0" dirty="0">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2800" b="0" i="0" u="none" strike="noStrike" cap="none" normalizeH="0" baseline="0" dirty="0" err="1">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rPr>
              <a:t>și</a:t>
            </a:r>
            <a:r>
              <a:rPr kumimoji="0" lang="en-GB" sz="2800" b="0" i="0" u="none" strike="noStrike" cap="none" normalizeH="0" baseline="0" dirty="0">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2800" b="0" i="0" u="none" strike="noStrike" cap="none" normalizeH="0" baseline="0" dirty="0" err="1">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rPr>
              <a:t>comunități</a:t>
            </a:r>
            <a:r>
              <a:rPr kumimoji="0" lang="en-GB" sz="2800" b="0" i="0" u="none" strike="noStrike" cap="none" normalizeH="0" baseline="0" dirty="0">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sz="2800" b="0" i="0" u="none" strike="noStrike" cap="none" normalizeH="0" baseline="0" dirty="0" err="1">
                <a:ln>
                  <a:noFill/>
                </a:ln>
                <a:solidFill>
                  <a:srgbClr val="92D050"/>
                </a:solidFill>
                <a:effectLst/>
                <a:latin typeface="Arial" panose="020B0604020202020204" pitchFamily="34" charset="0"/>
                <a:ea typeface="Times New Roman" panose="02020603050405020304" pitchFamily="18" charset="0"/>
                <a:cs typeface="Arial" panose="020B0604020202020204" pitchFamily="34" charset="0"/>
              </a:rPr>
              <a:t>durabile</a:t>
            </a:r>
            <a:r>
              <a:rPr kumimoji="0" lang="ro-RO"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ro-RO"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ro-RO" sz="2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ro-RO"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7" name="Image 537"/>
          <p:cNvPicPr/>
          <p:nvPr/>
        </p:nvPicPr>
        <p:blipFill>
          <a:blip r:embed="rId1" cstate="print"/>
          <a:stretch>
            <a:fillRect/>
          </a:stretch>
        </p:blipFill>
        <p:spPr>
          <a:xfrm>
            <a:off x="7324578" y="2590800"/>
            <a:ext cx="1314770" cy="1319212"/>
          </a:xfrm>
          <a:prstGeom prst="rect">
            <a:avLst/>
          </a:prstGeom>
        </p:spPr>
      </p:pic>
      <p:sp>
        <p:nvSpPr>
          <p:cNvPr id="1038" name="Rectangle 1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ro-RO"/>
          </a:p>
        </p:txBody>
      </p:sp>
      <p:grpSp>
        <p:nvGrpSpPr>
          <p:cNvPr id="1030" name="docshapegroup401"/>
          <p:cNvGrpSpPr/>
          <p:nvPr/>
        </p:nvGrpSpPr>
        <p:grpSpPr bwMode="auto">
          <a:xfrm>
            <a:off x="2133600" y="4876800"/>
            <a:ext cx="1316038" cy="1320800"/>
            <a:chOff x="0" y="0"/>
            <a:chExt cx="2072" cy="2079"/>
          </a:xfrm>
        </p:grpSpPr>
        <p:sp>
          <p:nvSpPr>
            <p:cNvPr id="1037" name="docshape402"/>
            <p:cNvSpPr>
              <a:spLocks noChangeArrowheads="1"/>
            </p:cNvSpPr>
            <p:nvPr/>
          </p:nvSpPr>
          <p:spPr bwMode="auto">
            <a:xfrm>
              <a:off x="0" y="0"/>
              <a:ext cx="2072" cy="2079"/>
            </a:xfrm>
            <a:prstGeom prst="rect">
              <a:avLst/>
            </a:prstGeom>
            <a:solidFill>
              <a:srgbClr val="3DA635"/>
            </a:solidFill>
            <a:ln w="9525">
              <a:noFill/>
              <a:miter lim="800000"/>
            </a:ln>
          </p:spPr>
          <p:txBody>
            <a:bodyPr vert="horz" wrap="square" lIns="91440" tIns="45720" rIns="91440" bIns="45720" numCol="1" anchor="t" anchorCtr="0" compatLnSpc="1"/>
            <a:lstStyle/>
            <a:p>
              <a:endParaRPr lang="ro-RO"/>
            </a:p>
          </p:txBody>
        </p:sp>
        <p:sp>
          <p:nvSpPr>
            <p:cNvPr id="1036" name="docshape403"/>
            <p:cNvSpPr/>
            <p:nvPr/>
          </p:nvSpPr>
          <p:spPr bwMode="auto">
            <a:xfrm>
              <a:off x="507" y="1208"/>
              <a:ext cx="1023" cy="623"/>
            </a:xfrm>
            <a:custGeom>
              <a:avLst/>
              <a:gdLst/>
              <a:ahLst/>
              <a:cxnLst>
                <a:cxn ang="0">
                  <a:pos x="343" y="202"/>
                </a:cxn>
                <a:cxn ang="0">
                  <a:pos x="277" y="206"/>
                </a:cxn>
                <a:cxn ang="0">
                  <a:pos x="281" y="363"/>
                </a:cxn>
                <a:cxn ang="0">
                  <a:pos x="347" y="358"/>
                </a:cxn>
                <a:cxn ang="0">
                  <a:pos x="998" y="41"/>
                </a:cxn>
                <a:cxn ang="0">
                  <a:pos x="996" y="35"/>
                </a:cxn>
                <a:cxn ang="0">
                  <a:pos x="961" y="10"/>
                </a:cxn>
                <a:cxn ang="0">
                  <a:pos x="923" y="0"/>
                </a:cxn>
                <a:cxn ang="0">
                  <a:pos x="888" y="2"/>
                </a:cxn>
                <a:cxn ang="0">
                  <a:pos x="847" y="18"/>
                </a:cxn>
                <a:cxn ang="0">
                  <a:pos x="825" y="33"/>
                </a:cxn>
                <a:cxn ang="0">
                  <a:pos x="799" y="16"/>
                </a:cxn>
                <a:cxn ang="0">
                  <a:pos x="755" y="1"/>
                </a:cxn>
                <a:cxn ang="0">
                  <a:pos x="718" y="1"/>
                </a:cxn>
                <a:cxn ang="0">
                  <a:pos x="681" y="15"/>
                </a:cxn>
                <a:cxn ang="0">
                  <a:pos x="656" y="34"/>
                </a:cxn>
                <a:cxn ang="0">
                  <a:pos x="654" y="51"/>
                </a:cxn>
                <a:cxn ang="0">
                  <a:pos x="664" y="55"/>
                </a:cxn>
                <a:cxn ang="0">
                  <a:pos x="684" y="46"/>
                </a:cxn>
                <a:cxn ang="0">
                  <a:pos x="724" y="43"/>
                </a:cxn>
                <a:cxn ang="0">
                  <a:pos x="759" y="51"/>
                </a:cxn>
                <a:cxn ang="0">
                  <a:pos x="801" y="74"/>
                </a:cxn>
                <a:cxn ang="0">
                  <a:pos x="829" y="91"/>
                </a:cxn>
                <a:cxn ang="0">
                  <a:pos x="857" y="69"/>
                </a:cxn>
                <a:cxn ang="0">
                  <a:pos x="898" y="49"/>
                </a:cxn>
                <a:cxn ang="0">
                  <a:pos x="931" y="43"/>
                </a:cxn>
                <a:cxn ang="0">
                  <a:pos x="965" y="45"/>
                </a:cxn>
                <a:cxn ang="0">
                  <a:pos x="986" y="54"/>
                </a:cxn>
                <a:cxn ang="0">
                  <a:pos x="998" y="50"/>
                </a:cxn>
                <a:cxn ang="0">
                  <a:pos x="1023" y="556"/>
                </a:cxn>
                <a:cxn ang="0">
                  <a:pos x="1019" y="552"/>
                </a:cxn>
                <a:cxn ang="0">
                  <a:pos x="0" y="554"/>
                </a:cxn>
                <a:cxn ang="0">
                  <a:pos x="2" y="623"/>
                </a:cxn>
                <a:cxn ang="0">
                  <a:pos x="1023" y="621"/>
                </a:cxn>
                <a:cxn ang="0">
                  <a:pos x="1023" y="433"/>
                </a:cxn>
                <a:cxn ang="0">
                  <a:pos x="1019" y="429"/>
                </a:cxn>
                <a:cxn ang="0">
                  <a:pos x="0" y="431"/>
                </a:cxn>
                <a:cxn ang="0">
                  <a:pos x="2" y="500"/>
                </a:cxn>
                <a:cxn ang="0">
                  <a:pos x="1023" y="498"/>
                </a:cxn>
              </a:cxnLst>
              <a:rect l="0" t="0" r="r" b="b"/>
              <a:pathLst>
                <a:path w="1023" h="623">
                  <a:moveTo>
                    <a:pt x="347" y="204"/>
                  </a:moveTo>
                  <a:lnTo>
                    <a:pt x="343" y="202"/>
                  </a:lnTo>
                  <a:lnTo>
                    <a:pt x="279" y="202"/>
                  </a:lnTo>
                  <a:lnTo>
                    <a:pt x="277" y="206"/>
                  </a:lnTo>
                  <a:lnTo>
                    <a:pt x="277" y="361"/>
                  </a:lnTo>
                  <a:lnTo>
                    <a:pt x="281" y="363"/>
                  </a:lnTo>
                  <a:lnTo>
                    <a:pt x="345" y="363"/>
                  </a:lnTo>
                  <a:lnTo>
                    <a:pt x="347" y="358"/>
                  </a:lnTo>
                  <a:lnTo>
                    <a:pt x="347" y="204"/>
                  </a:lnTo>
                  <a:close/>
                  <a:moveTo>
                    <a:pt x="998" y="41"/>
                  </a:moveTo>
                  <a:lnTo>
                    <a:pt x="997" y="37"/>
                  </a:lnTo>
                  <a:lnTo>
                    <a:pt x="996" y="35"/>
                  </a:lnTo>
                  <a:lnTo>
                    <a:pt x="979" y="21"/>
                  </a:lnTo>
                  <a:lnTo>
                    <a:pt x="961" y="10"/>
                  </a:lnTo>
                  <a:lnTo>
                    <a:pt x="942" y="3"/>
                  </a:lnTo>
                  <a:lnTo>
                    <a:pt x="923" y="0"/>
                  </a:lnTo>
                  <a:lnTo>
                    <a:pt x="913" y="0"/>
                  </a:lnTo>
                  <a:lnTo>
                    <a:pt x="888" y="2"/>
                  </a:lnTo>
                  <a:lnTo>
                    <a:pt x="866" y="9"/>
                  </a:lnTo>
                  <a:lnTo>
                    <a:pt x="847" y="18"/>
                  </a:lnTo>
                  <a:lnTo>
                    <a:pt x="832" y="27"/>
                  </a:lnTo>
                  <a:lnTo>
                    <a:pt x="825" y="33"/>
                  </a:lnTo>
                  <a:lnTo>
                    <a:pt x="815" y="25"/>
                  </a:lnTo>
                  <a:lnTo>
                    <a:pt x="799" y="16"/>
                  </a:lnTo>
                  <a:lnTo>
                    <a:pt x="779" y="7"/>
                  </a:lnTo>
                  <a:lnTo>
                    <a:pt x="755" y="1"/>
                  </a:lnTo>
                  <a:lnTo>
                    <a:pt x="738" y="0"/>
                  </a:lnTo>
                  <a:lnTo>
                    <a:pt x="718" y="1"/>
                  </a:lnTo>
                  <a:lnTo>
                    <a:pt x="699" y="7"/>
                  </a:lnTo>
                  <a:lnTo>
                    <a:pt x="681" y="15"/>
                  </a:lnTo>
                  <a:lnTo>
                    <a:pt x="663" y="28"/>
                  </a:lnTo>
                  <a:lnTo>
                    <a:pt x="656" y="34"/>
                  </a:lnTo>
                  <a:lnTo>
                    <a:pt x="654" y="41"/>
                  </a:lnTo>
                  <a:lnTo>
                    <a:pt x="654" y="51"/>
                  </a:lnTo>
                  <a:lnTo>
                    <a:pt x="659" y="55"/>
                  </a:lnTo>
                  <a:lnTo>
                    <a:pt x="664" y="55"/>
                  </a:lnTo>
                  <a:lnTo>
                    <a:pt x="669" y="52"/>
                  </a:lnTo>
                  <a:lnTo>
                    <a:pt x="684" y="46"/>
                  </a:lnTo>
                  <a:lnTo>
                    <a:pt x="709" y="43"/>
                  </a:lnTo>
                  <a:lnTo>
                    <a:pt x="724" y="43"/>
                  </a:lnTo>
                  <a:lnTo>
                    <a:pt x="741" y="46"/>
                  </a:lnTo>
                  <a:lnTo>
                    <a:pt x="759" y="51"/>
                  </a:lnTo>
                  <a:lnTo>
                    <a:pt x="780" y="60"/>
                  </a:lnTo>
                  <a:lnTo>
                    <a:pt x="801" y="74"/>
                  </a:lnTo>
                  <a:lnTo>
                    <a:pt x="822" y="91"/>
                  </a:lnTo>
                  <a:lnTo>
                    <a:pt x="829" y="91"/>
                  </a:lnTo>
                  <a:lnTo>
                    <a:pt x="835" y="86"/>
                  </a:lnTo>
                  <a:lnTo>
                    <a:pt x="857" y="69"/>
                  </a:lnTo>
                  <a:lnTo>
                    <a:pt x="878" y="57"/>
                  </a:lnTo>
                  <a:lnTo>
                    <a:pt x="898" y="49"/>
                  </a:lnTo>
                  <a:lnTo>
                    <a:pt x="916" y="45"/>
                  </a:lnTo>
                  <a:lnTo>
                    <a:pt x="931" y="43"/>
                  </a:lnTo>
                  <a:lnTo>
                    <a:pt x="940" y="43"/>
                  </a:lnTo>
                  <a:lnTo>
                    <a:pt x="965" y="45"/>
                  </a:lnTo>
                  <a:lnTo>
                    <a:pt x="980" y="51"/>
                  </a:lnTo>
                  <a:lnTo>
                    <a:pt x="986" y="54"/>
                  </a:lnTo>
                  <a:lnTo>
                    <a:pt x="992" y="55"/>
                  </a:lnTo>
                  <a:lnTo>
                    <a:pt x="998" y="50"/>
                  </a:lnTo>
                  <a:lnTo>
                    <a:pt x="998" y="41"/>
                  </a:lnTo>
                  <a:close/>
                  <a:moveTo>
                    <a:pt x="1023" y="556"/>
                  </a:moveTo>
                  <a:lnTo>
                    <a:pt x="1021" y="552"/>
                  </a:lnTo>
                  <a:lnTo>
                    <a:pt x="1019" y="552"/>
                  </a:lnTo>
                  <a:lnTo>
                    <a:pt x="4" y="552"/>
                  </a:lnTo>
                  <a:lnTo>
                    <a:pt x="0" y="554"/>
                  </a:lnTo>
                  <a:lnTo>
                    <a:pt x="0" y="618"/>
                  </a:lnTo>
                  <a:lnTo>
                    <a:pt x="2" y="623"/>
                  </a:lnTo>
                  <a:lnTo>
                    <a:pt x="1019" y="623"/>
                  </a:lnTo>
                  <a:lnTo>
                    <a:pt x="1023" y="621"/>
                  </a:lnTo>
                  <a:lnTo>
                    <a:pt x="1023" y="556"/>
                  </a:lnTo>
                  <a:close/>
                  <a:moveTo>
                    <a:pt x="1023" y="433"/>
                  </a:moveTo>
                  <a:lnTo>
                    <a:pt x="1021" y="429"/>
                  </a:lnTo>
                  <a:lnTo>
                    <a:pt x="1019" y="429"/>
                  </a:lnTo>
                  <a:lnTo>
                    <a:pt x="4" y="429"/>
                  </a:lnTo>
                  <a:lnTo>
                    <a:pt x="0" y="431"/>
                  </a:lnTo>
                  <a:lnTo>
                    <a:pt x="0" y="495"/>
                  </a:lnTo>
                  <a:lnTo>
                    <a:pt x="2" y="500"/>
                  </a:lnTo>
                  <a:lnTo>
                    <a:pt x="1019" y="500"/>
                  </a:lnTo>
                  <a:lnTo>
                    <a:pt x="1023" y="498"/>
                  </a:lnTo>
                  <a:lnTo>
                    <a:pt x="1023" y="433"/>
                  </a:lnTo>
                  <a:close/>
                </a:path>
              </a:pathLst>
            </a:custGeom>
            <a:solidFill>
              <a:srgbClr val="FFFFFF"/>
            </a:solidFill>
            <a:ln w="9525">
              <a:noFill/>
              <a:round/>
            </a:ln>
          </p:spPr>
          <p:txBody>
            <a:bodyPr vert="horz" wrap="square" lIns="91440" tIns="45720" rIns="91440" bIns="45720" numCol="1" anchor="t" anchorCtr="0" compatLnSpc="1"/>
            <a:lstStyle/>
            <a:p>
              <a:endParaRPr lang="ro-RO"/>
            </a:p>
          </p:txBody>
        </p:sp>
        <p:pic>
          <p:nvPicPr>
            <p:cNvPr id="1035" name="docshape404"/>
            <p:cNvPicPr>
              <a:picLocks noChangeAspect="1" noChangeArrowheads="1"/>
            </p:cNvPicPr>
            <p:nvPr/>
          </p:nvPicPr>
          <p:blipFill>
            <a:blip r:embed="rId2"/>
            <a:srcRect/>
            <a:stretch>
              <a:fillRect/>
            </a:stretch>
          </p:blipFill>
          <p:spPr bwMode="auto">
            <a:xfrm>
              <a:off x="1056" y="827"/>
              <a:ext cx="427" cy="199"/>
            </a:xfrm>
            <a:prstGeom prst="rect">
              <a:avLst/>
            </a:prstGeom>
            <a:noFill/>
          </p:spPr>
        </p:pic>
        <p:sp>
          <p:nvSpPr>
            <p:cNvPr id="1034" name="docshape405"/>
            <p:cNvSpPr/>
            <p:nvPr/>
          </p:nvSpPr>
          <p:spPr bwMode="auto">
            <a:xfrm>
              <a:off x="138" y="172"/>
              <a:ext cx="934" cy="1197"/>
            </a:xfrm>
            <a:custGeom>
              <a:avLst/>
              <a:gdLst/>
              <a:ahLst/>
              <a:cxnLst>
                <a:cxn ang="0">
                  <a:pos x="0" y="76"/>
                </a:cxn>
                <a:cxn ang="0">
                  <a:pos x="50" y="421"/>
                </a:cxn>
                <a:cxn ang="0">
                  <a:pos x="362" y="226"/>
                </a:cxn>
                <a:cxn ang="0">
                  <a:pos x="339" y="154"/>
                </a:cxn>
                <a:cxn ang="0">
                  <a:pos x="290" y="133"/>
                </a:cxn>
                <a:cxn ang="0">
                  <a:pos x="233" y="157"/>
                </a:cxn>
                <a:cxn ang="0">
                  <a:pos x="229" y="57"/>
                </a:cxn>
                <a:cxn ang="0">
                  <a:pos x="165" y="0"/>
                </a:cxn>
                <a:cxn ang="0">
                  <a:pos x="229" y="228"/>
                </a:cxn>
                <a:cxn ang="0">
                  <a:pos x="260" y="189"/>
                </a:cxn>
                <a:cxn ang="0">
                  <a:pos x="291" y="227"/>
                </a:cxn>
                <a:cxn ang="0">
                  <a:pos x="271" y="365"/>
                </a:cxn>
                <a:cxn ang="0">
                  <a:pos x="230" y="342"/>
                </a:cxn>
                <a:cxn ang="0">
                  <a:pos x="164" y="273"/>
                </a:cxn>
                <a:cxn ang="0">
                  <a:pos x="170" y="369"/>
                </a:cxn>
                <a:cxn ang="0">
                  <a:pos x="208" y="415"/>
                </a:cxn>
                <a:cxn ang="0">
                  <a:pos x="261" y="426"/>
                </a:cxn>
                <a:cxn ang="0">
                  <a:pos x="331" y="406"/>
                </a:cxn>
                <a:cxn ang="0">
                  <a:pos x="360" y="353"/>
                </a:cxn>
                <a:cxn ang="0">
                  <a:pos x="934" y="1021"/>
                </a:cxn>
                <a:cxn ang="0">
                  <a:pos x="917" y="958"/>
                </a:cxn>
                <a:cxn ang="0">
                  <a:pos x="879" y="907"/>
                </a:cxn>
                <a:cxn ang="0">
                  <a:pos x="825" y="874"/>
                </a:cxn>
                <a:cxn ang="0">
                  <a:pos x="813" y="844"/>
                </a:cxn>
                <a:cxn ang="0">
                  <a:pos x="818" y="791"/>
                </a:cxn>
                <a:cxn ang="0">
                  <a:pos x="798" y="728"/>
                </a:cxn>
                <a:cxn ang="0">
                  <a:pos x="754" y="681"/>
                </a:cxn>
                <a:cxn ang="0">
                  <a:pos x="693" y="656"/>
                </a:cxn>
                <a:cxn ang="0">
                  <a:pos x="623" y="662"/>
                </a:cxn>
                <a:cxn ang="0">
                  <a:pos x="568" y="695"/>
                </a:cxn>
                <a:cxn ang="0">
                  <a:pos x="531" y="749"/>
                </a:cxn>
                <a:cxn ang="0">
                  <a:pos x="515" y="792"/>
                </a:cxn>
                <a:cxn ang="0">
                  <a:pos x="456" y="809"/>
                </a:cxn>
                <a:cxn ang="0">
                  <a:pos x="414" y="858"/>
                </a:cxn>
                <a:cxn ang="0">
                  <a:pos x="405" y="913"/>
                </a:cxn>
                <a:cxn ang="0">
                  <a:pos x="429" y="970"/>
                </a:cxn>
                <a:cxn ang="0">
                  <a:pos x="455" y="1002"/>
                </a:cxn>
                <a:cxn ang="0">
                  <a:pos x="430" y="1057"/>
                </a:cxn>
                <a:cxn ang="0">
                  <a:pos x="432" y="1108"/>
                </a:cxn>
                <a:cxn ang="0">
                  <a:pos x="465" y="1163"/>
                </a:cxn>
                <a:cxn ang="0">
                  <a:pos x="523" y="1193"/>
                </a:cxn>
                <a:cxn ang="0">
                  <a:pos x="746" y="1197"/>
                </a:cxn>
                <a:cxn ang="0">
                  <a:pos x="807" y="1192"/>
                </a:cxn>
                <a:cxn ang="0">
                  <a:pos x="867" y="1164"/>
                </a:cxn>
                <a:cxn ang="0">
                  <a:pos x="910" y="1116"/>
                </a:cxn>
                <a:cxn ang="0">
                  <a:pos x="932" y="1053"/>
                </a:cxn>
              </a:cxnLst>
              <a:rect l="0" t="0" r="r" b="b"/>
              <a:pathLst>
                <a:path w="934" h="1197">
                  <a:moveTo>
                    <a:pt x="121" y="0"/>
                  </a:moveTo>
                  <a:lnTo>
                    <a:pt x="65" y="0"/>
                  </a:lnTo>
                  <a:lnTo>
                    <a:pt x="0" y="76"/>
                  </a:lnTo>
                  <a:lnTo>
                    <a:pt x="0" y="150"/>
                  </a:lnTo>
                  <a:lnTo>
                    <a:pt x="50" y="98"/>
                  </a:lnTo>
                  <a:lnTo>
                    <a:pt x="50" y="421"/>
                  </a:lnTo>
                  <a:lnTo>
                    <a:pt x="121" y="421"/>
                  </a:lnTo>
                  <a:lnTo>
                    <a:pt x="121" y="0"/>
                  </a:lnTo>
                  <a:close/>
                  <a:moveTo>
                    <a:pt x="362" y="226"/>
                  </a:moveTo>
                  <a:lnTo>
                    <a:pt x="359" y="196"/>
                  </a:lnTo>
                  <a:lnTo>
                    <a:pt x="351" y="172"/>
                  </a:lnTo>
                  <a:lnTo>
                    <a:pt x="339" y="154"/>
                  </a:lnTo>
                  <a:lnTo>
                    <a:pt x="324" y="142"/>
                  </a:lnTo>
                  <a:lnTo>
                    <a:pt x="306" y="135"/>
                  </a:lnTo>
                  <a:lnTo>
                    <a:pt x="290" y="133"/>
                  </a:lnTo>
                  <a:lnTo>
                    <a:pt x="266" y="136"/>
                  </a:lnTo>
                  <a:lnTo>
                    <a:pt x="248" y="144"/>
                  </a:lnTo>
                  <a:lnTo>
                    <a:pt x="233" y="157"/>
                  </a:lnTo>
                  <a:lnTo>
                    <a:pt x="230" y="162"/>
                  </a:lnTo>
                  <a:lnTo>
                    <a:pt x="229" y="162"/>
                  </a:lnTo>
                  <a:lnTo>
                    <a:pt x="229" y="57"/>
                  </a:lnTo>
                  <a:lnTo>
                    <a:pt x="351" y="57"/>
                  </a:lnTo>
                  <a:lnTo>
                    <a:pt x="351" y="0"/>
                  </a:lnTo>
                  <a:lnTo>
                    <a:pt x="165" y="0"/>
                  </a:lnTo>
                  <a:lnTo>
                    <a:pt x="165" y="237"/>
                  </a:lnTo>
                  <a:lnTo>
                    <a:pt x="229" y="237"/>
                  </a:lnTo>
                  <a:lnTo>
                    <a:pt x="229" y="228"/>
                  </a:lnTo>
                  <a:lnTo>
                    <a:pt x="235" y="203"/>
                  </a:lnTo>
                  <a:lnTo>
                    <a:pt x="250" y="191"/>
                  </a:lnTo>
                  <a:lnTo>
                    <a:pt x="260" y="189"/>
                  </a:lnTo>
                  <a:lnTo>
                    <a:pt x="281" y="196"/>
                  </a:lnTo>
                  <a:lnTo>
                    <a:pt x="290" y="215"/>
                  </a:lnTo>
                  <a:lnTo>
                    <a:pt x="291" y="227"/>
                  </a:lnTo>
                  <a:lnTo>
                    <a:pt x="291" y="329"/>
                  </a:lnTo>
                  <a:lnTo>
                    <a:pt x="286" y="353"/>
                  </a:lnTo>
                  <a:lnTo>
                    <a:pt x="271" y="365"/>
                  </a:lnTo>
                  <a:lnTo>
                    <a:pt x="261" y="367"/>
                  </a:lnTo>
                  <a:lnTo>
                    <a:pt x="240" y="360"/>
                  </a:lnTo>
                  <a:lnTo>
                    <a:pt x="230" y="342"/>
                  </a:lnTo>
                  <a:lnTo>
                    <a:pt x="228" y="326"/>
                  </a:lnTo>
                  <a:lnTo>
                    <a:pt x="228" y="273"/>
                  </a:lnTo>
                  <a:lnTo>
                    <a:pt x="164" y="273"/>
                  </a:lnTo>
                  <a:lnTo>
                    <a:pt x="164" y="321"/>
                  </a:lnTo>
                  <a:lnTo>
                    <a:pt x="165" y="346"/>
                  </a:lnTo>
                  <a:lnTo>
                    <a:pt x="170" y="369"/>
                  </a:lnTo>
                  <a:lnTo>
                    <a:pt x="178" y="388"/>
                  </a:lnTo>
                  <a:lnTo>
                    <a:pt x="191" y="403"/>
                  </a:lnTo>
                  <a:lnTo>
                    <a:pt x="208" y="415"/>
                  </a:lnTo>
                  <a:lnTo>
                    <a:pt x="229" y="423"/>
                  </a:lnTo>
                  <a:lnTo>
                    <a:pt x="256" y="426"/>
                  </a:lnTo>
                  <a:lnTo>
                    <a:pt x="261" y="426"/>
                  </a:lnTo>
                  <a:lnTo>
                    <a:pt x="289" y="423"/>
                  </a:lnTo>
                  <a:lnTo>
                    <a:pt x="312" y="417"/>
                  </a:lnTo>
                  <a:lnTo>
                    <a:pt x="331" y="406"/>
                  </a:lnTo>
                  <a:lnTo>
                    <a:pt x="345" y="392"/>
                  </a:lnTo>
                  <a:lnTo>
                    <a:pt x="354" y="374"/>
                  </a:lnTo>
                  <a:lnTo>
                    <a:pt x="360" y="353"/>
                  </a:lnTo>
                  <a:lnTo>
                    <a:pt x="362" y="329"/>
                  </a:lnTo>
                  <a:lnTo>
                    <a:pt x="362" y="226"/>
                  </a:lnTo>
                  <a:close/>
                  <a:moveTo>
                    <a:pt x="934" y="1021"/>
                  </a:moveTo>
                  <a:lnTo>
                    <a:pt x="931" y="999"/>
                  </a:lnTo>
                  <a:lnTo>
                    <a:pt x="925" y="978"/>
                  </a:lnTo>
                  <a:lnTo>
                    <a:pt x="917" y="958"/>
                  </a:lnTo>
                  <a:lnTo>
                    <a:pt x="907" y="939"/>
                  </a:lnTo>
                  <a:lnTo>
                    <a:pt x="894" y="922"/>
                  </a:lnTo>
                  <a:lnTo>
                    <a:pt x="879" y="907"/>
                  </a:lnTo>
                  <a:lnTo>
                    <a:pt x="863" y="894"/>
                  </a:lnTo>
                  <a:lnTo>
                    <a:pt x="844" y="883"/>
                  </a:lnTo>
                  <a:lnTo>
                    <a:pt x="825" y="874"/>
                  </a:lnTo>
                  <a:lnTo>
                    <a:pt x="804" y="868"/>
                  </a:lnTo>
                  <a:lnTo>
                    <a:pt x="806" y="862"/>
                  </a:lnTo>
                  <a:lnTo>
                    <a:pt x="813" y="844"/>
                  </a:lnTo>
                  <a:lnTo>
                    <a:pt x="817" y="824"/>
                  </a:lnTo>
                  <a:lnTo>
                    <a:pt x="819" y="803"/>
                  </a:lnTo>
                  <a:lnTo>
                    <a:pt x="818" y="791"/>
                  </a:lnTo>
                  <a:lnTo>
                    <a:pt x="815" y="769"/>
                  </a:lnTo>
                  <a:lnTo>
                    <a:pt x="808" y="748"/>
                  </a:lnTo>
                  <a:lnTo>
                    <a:pt x="798" y="728"/>
                  </a:lnTo>
                  <a:lnTo>
                    <a:pt x="786" y="710"/>
                  </a:lnTo>
                  <a:lnTo>
                    <a:pt x="771" y="694"/>
                  </a:lnTo>
                  <a:lnTo>
                    <a:pt x="754" y="681"/>
                  </a:lnTo>
                  <a:lnTo>
                    <a:pt x="735" y="670"/>
                  </a:lnTo>
                  <a:lnTo>
                    <a:pt x="715" y="661"/>
                  </a:lnTo>
                  <a:lnTo>
                    <a:pt x="693" y="656"/>
                  </a:lnTo>
                  <a:lnTo>
                    <a:pt x="667" y="655"/>
                  </a:lnTo>
                  <a:lnTo>
                    <a:pt x="645" y="657"/>
                  </a:lnTo>
                  <a:lnTo>
                    <a:pt x="623" y="662"/>
                  </a:lnTo>
                  <a:lnTo>
                    <a:pt x="603" y="670"/>
                  </a:lnTo>
                  <a:lnTo>
                    <a:pt x="584" y="682"/>
                  </a:lnTo>
                  <a:lnTo>
                    <a:pt x="568" y="695"/>
                  </a:lnTo>
                  <a:lnTo>
                    <a:pt x="553" y="711"/>
                  </a:lnTo>
                  <a:lnTo>
                    <a:pt x="541" y="729"/>
                  </a:lnTo>
                  <a:lnTo>
                    <a:pt x="531" y="749"/>
                  </a:lnTo>
                  <a:lnTo>
                    <a:pt x="525" y="770"/>
                  </a:lnTo>
                  <a:lnTo>
                    <a:pt x="522" y="792"/>
                  </a:lnTo>
                  <a:lnTo>
                    <a:pt x="515" y="792"/>
                  </a:lnTo>
                  <a:lnTo>
                    <a:pt x="497" y="793"/>
                  </a:lnTo>
                  <a:lnTo>
                    <a:pt x="475" y="799"/>
                  </a:lnTo>
                  <a:lnTo>
                    <a:pt x="456" y="809"/>
                  </a:lnTo>
                  <a:lnTo>
                    <a:pt x="438" y="822"/>
                  </a:lnTo>
                  <a:lnTo>
                    <a:pt x="424" y="839"/>
                  </a:lnTo>
                  <a:lnTo>
                    <a:pt x="414" y="858"/>
                  </a:lnTo>
                  <a:lnTo>
                    <a:pt x="407" y="879"/>
                  </a:lnTo>
                  <a:lnTo>
                    <a:pt x="405" y="902"/>
                  </a:lnTo>
                  <a:lnTo>
                    <a:pt x="405" y="913"/>
                  </a:lnTo>
                  <a:lnTo>
                    <a:pt x="409" y="934"/>
                  </a:lnTo>
                  <a:lnTo>
                    <a:pt x="417" y="953"/>
                  </a:lnTo>
                  <a:lnTo>
                    <a:pt x="429" y="970"/>
                  </a:lnTo>
                  <a:lnTo>
                    <a:pt x="443" y="985"/>
                  </a:lnTo>
                  <a:lnTo>
                    <a:pt x="460" y="997"/>
                  </a:lnTo>
                  <a:lnTo>
                    <a:pt x="455" y="1002"/>
                  </a:lnTo>
                  <a:lnTo>
                    <a:pt x="444" y="1019"/>
                  </a:lnTo>
                  <a:lnTo>
                    <a:pt x="435" y="1037"/>
                  </a:lnTo>
                  <a:lnTo>
                    <a:pt x="430" y="1057"/>
                  </a:lnTo>
                  <a:lnTo>
                    <a:pt x="428" y="1078"/>
                  </a:lnTo>
                  <a:lnTo>
                    <a:pt x="428" y="1085"/>
                  </a:lnTo>
                  <a:lnTo>
                    <a:pt x="432" y="1108"/>
                  </a:lnTo>
                  <a:lnTo>
                    <a:pt x="439" y="1129"/>
                  </a:lnTo>
                  <a:lnTo>
                    <a:pt x="450" y="1147"/>
                  </a:lnTo>
                  <a:lnTo>
                    <a:pt x="465" y="1163"/>
                  </a:lnTo>
                  <a:lnTo>
                    <a:pt x="482" y="1177"/>
                  </a:lnTo>
                  <a:lnTo>
                    <a:pt x="501" y="1187"/>
                  </a:lnTo>
                  <a:lnTo>
                    <a:pt x="523" y="1193"/>
                  </a:lnTo>
                  <a:lnTo>
                    <a:pt x="546" y="1196"/>
                  </a:lnTo>
                  <a:lnTo>
                    <a:pt x="699" y="1196"/>
                  </a:lnTo>
                  <a:lnTo>
                    <a:pt x="746" y="1197"/>
                  </a:lnTo>
                  <a:lnTo>
                    <a:pt x="768" y="1197"/>
                  </a:lnTo>
                  <a:lnTo>
                    <a:pt x="785" y="1196"/>
                  </a:lnTo>
                  <a:lnTo>
                    <a:pt x="807" y="1192"/>
                  </a:lnTo>
                  <a:lnTo>
                    <a:pt x="829" y="1185"/>
                  </a:lnTo>
                  <a:lnTo>
                    <a:pt x="848" y="1176"/>
                  </a:lnTo>
                  <a:lnTo>
                    <a:pt x="867" y="1164"/>
                  </a:lnTo>
                  <a:lnTo>
                    <a:pt x="883" y="1150"/>
                  </a:lnTo>
                  <a:lnTo>
                    <a:pt x="898" y="1134"/>
                  </a:lnTo>
                  <a:lnTo>
                    <a:pt x="910" y="1116"/>
                  </a:lnTo>
                  <a:lnTo>
                    <a:pt x="920" y="1096"/>
                  </a:lnTo>
                  <a:lnTo>
                    <a:pt x="928" y="1076"/>
                  </a:lnTo>
                  <a:lnTo>
                    <a:pt x="932" y="1053"/>
                  </a:lnTo>
                  <a:lnTo>
                    <a:pt x="934" y="1030"/>
                  </a:lnTo>
                  <a:lnTo>
                    <a:pt x="934" y="1021"/>
                  </a:lnTo>
                  <a:close/>
                </a:path>
              </a:pathLst>
            </a:custGeom>
            <a:solidFill>
              <a:srgbClr val="FFFFFF"/>
            </a:solidFill>
            <a:ln w="9525">
              <a:noFill/>
              <a:round/>
            </a:ln>
          </p:spPr>
          <p:txBody>
            <a:bodyPr vert="horz" wrap="square" lIns="91440" tIns="45720" rIns="91440" bIns="45720" numCol="1" anchor="t" anchorCtr="0" compatLnSpc="1"/>
            <a:lstStyle/>
            <a:p>
              <a:endParaRPr lang="ro-RO"/>
            </a:p>
          </p:txBody>
        </p:sp>
        <p:pic>
          <p:nvPicPr>
            <p:cNvPr id="1033" name="docshape406"/>
            <p:cNvPicPr>
              <a:picLocks noChangeAspect="1" noChangeArrowheads="1"/>
            </p:cNvPicPr>
            <p:nvPr/>
          </p:nvPicPr>
          <p:blipFill>
            <a:blip r:embed="rId3"/>
            <a:srcRect/>
            <a:stretch>
              <a:fillRect/>
            </a:stretch>
          </p:blipFill>
          <p:spPr bwMode="auto">
            <a:xfrm>
              <a:off x="653" y="169"/>
              <a:ext cx="277" cy="177"/>
            </a:xfrm>
            <a:prstGeom prst="rect">
              <a:avLst/>
            </a:prstGeom>
            <a:noFill/>
          </p:spPr>
        </p:pic>
        <p:pic>
          <p:nvPicPr>
            <p:cNvPr id="1032" name="docshape407"/>
            <p:cNvPicPr>
              <a:picLocks noChangeAspect="1" noChangeArrowheads="1"/>
            </p:cNvPicPr>
            <p:nvPr/>
          </p:nvPicPr>
          <p:blipFill>
            <a:blip r:embed="rId4"/>
            <a:srcRect/>
            <a:stretch>
              <a:fillRect/>
            </a:stretch>
          </p:blipFill>
          <p:spPr bwMode="auto">
            <a:xfrm>
              <a:off x="653" y="415"/>
              <a:ext cx="191" cy="180"/>
            </a:xfrm>
            <a:prstGeom prst="rect">
              <a:avLst/>
            </a:prstGeom>
            <a:noFill/>
          </p:spPr>
        </p:pic>
        <p:pic>
          <p:nvPicPr>
            <p:cNvPr id="1031" name="docshape408"/>
            <p:cNvPicPr>
              <a:picLocks noChangeAspect="1" noChangeArrowheads="1"/>
            </p:cNvPicPr>
            <p:nvPr/>
          </p:nvPicPr>
          <p:blipFill>
            <a:blip r:embed="rId5"/>
            <a:srcRect/>
            <a:stretch>
              <a:fillRect/>
            </a:stretch>
          </p:blipFill>
          <p:spPr bwMode="auto">
            <a:xfrm>
              <a:off x="916" y="417"/>
              <a:ext cx="377" cy="177"/>
            </a:xfrm>
            <a:prstGeom prst="rect">
              <a:avLst/>
            </a:prstGeom>
            <a:noFill/>
          </p:spPr>
        </p:pic>
      </p:grpSp>
      <p:pic>
        <p:nvPicPr>
          <p:cNvPr id="17" name="Image 578"/>
          <p:cNvPicPr/>
          <p:nvPr/>
        </p:nvPicPr>
        <p:blipFill>
          <a:blip r:embed="rId6" cstate="print"/>
          <a:stretch>
            <a:fillRect/>
          </a:stretch>
        </p:blipFill>
        <p:spPr>
          <a:xfrm>
            <a:off x="5410200" y="4047091"/>
            <a:ext cx="1314770" cy="13192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732711"/>
            <a:ext cx="9144000" cy="53860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49580" algn="l" defTabSz="914400" rtl="0" eaLnBrk="1" fontAlgn="base" latinLnBrk="0" hangingPunct="1">
              <a:spcBef>
                <a:spcPct val="0"/>
              </a:spcBef>
              <a:spcAft>
                <a:spcPct val="0"/>
              </a:spcAft>
              <a:buClrTx/>
              <a:buSzTx/>
              <a:buFontTx/>
              <a:buChar char="•"/>
            </a:pPr>
            <a:r>
              <a:rPr kumimoji="0" lang="en-GB" sz="24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Consum</a:t>
            </a:r>
            <a:r>
              <a:rPr kumimoji="0" lang="en-GB" sz="24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4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producție</a:t>
            </a:r>
            <a:r>
              <a:rPr kumimoji="0" lang="en-GB" sz="24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responsabile</a:t>
            </a:r>
            <a:r>
              <a:rPr kumimoji="0" lang="en-GB" sz="2400" b="0"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Reciclarea</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imperativă</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trebuie</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depuse</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eforturi</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tranziția</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către</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o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economie</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circulară</a:t>
            </a:r>
            <a:r>
              <a:rPr kumimoji="0" lang="en-GB" sz="2400" b="0" i="1"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449580" algn="l" defTabSz="914400" rtl="0" eaLnBrk="0" fontAlgn="base" latinLnBrk="0" hangingPunct="0">
              <a:spcBef>
                <a:spcPct val="0"/>
              </a:spcBef>
              <a:spcAft>
                <a:spcPct val="0"/>
              </a:spcAft>
              <a:buClrTx/>
              <a:buSzTx/>
              <a:buFontTx/>
              <a:buChar char="•"/>
            </a:pPr>
            <a:r>
              <a:rPr kumimoji="0" lang="en-GB" sz="2400" b="0" i="0" u="none" strike="noStrike" cap="none" normalizeH="0" baseline="0" dirty="0" err="1">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Acțiune</a:t>
            </a:r>
            <a:r>
              <a:rPr kumimoji="0" lang="en-GB" sz="2400" b="0" i="0" u="none" strike="noStrike" cap="none" normalizeH="0" baseline="0" dirty="0">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943634"/>
                </a:solidFill>
                <a:effectLst/>
                <a:latin typeface="Calibri" panose="020F0502020204030204"/>
                <a:ea typeface="Times New Roman" panose="02020603050405020304" pitchFamily="18" charset="0"/>
                <a:cs typeface="Times New Roman" panose="02020603050405020304" pitchFamily="18" charset="0"/>
              </a:rPr>
              <a:t>î</a:t>
            </a:r>
            <a:r>
              <a:rPr kumimoji="0" lang="en-GB" sz="2400" b="0" i="0" u="none" strike="noStrike" cap="none" normalizeH="0" baseline="0" dirty="0" err="1">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GB" sz="2400" b="0" i="0" u="none" strike="noStrike" cap="none" normalizeH="0" baseline="0" dirty="0">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domeniul</a:t>
            </a:r>
            <a:r>
              <a:rPr kumimoji="0" lang="en-GB" sz="2400" b="0" i="0" u="none" strike="noStrike" cap="none" normalizeH="0" baseline="0" dirty="0">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schimbărilor</a:t>
            </a:r>
            <a:r>
              <a:rPr kumimoji="0" lang="en-GB" sz="2400" b="0" i="0" u="none" strike="noStrike" cap="none" normalizeH="0" baseline="0" dirty="0">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 climatic</a:t>
            </a:r>
            <a:r>
              <a:rPr kumimoji="0" lang="ro-RO" sz="2400" b="0" i="0" u="none" strike="noStrike" cap="none" normalizeH="0" baseline="0" dirty="0">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en-GB" sz="2400" b="0" i="0" u="none" strike="noStrike" cap="none" normalizeH="0" baseline="0" dirty="0">
                <a:ln>
                  <a:noFill/>
                </a:ln>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449580" algn="l" defTabSz="914400" rtl="0" eaLnBrk="0" fontAlgn="base" latinLnBrk="0" hangingPunct="0">
              <a:spcBef>
                <a:spcPct val="0"/>
              </a:spcBef>
              <a:spcAft>
                <a:spcPct val="0"/>
              </a:spcAft>
              <a:buClrTx/>
              <a:buSzTx/>
              <a:buFontTx/>
              <a:buChar char="•"/>
            </a:pPr>
            <a:r>
              <a:rPr kumimoji="0" lang="en-GB"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Viață</a:t>
            </a:r>
            <a:r>
              <a:rPr kumimoji="0" lang="en-GB"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acvatică</a:t>
            </a:r>
            <a:r>
              <a:rPr kumimoji="0" lang="en-GB"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GB"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Viața</a:t>
            </a:r>
            <a:r>
              <a:rPr kumimoji="0" lang="en-GB"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pe</a:t>
            </a:r>
            <a:r>
              <a:rPr kumimoji="0" lang="en-GB"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Pământ</a:t>
            </a:r>
            <a:r>
              <a:rPr kumimoji="0" lang="en-GB"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are </a:t>
            </a:r>
            <a:r>
              <a:rPr kumimoji="0" lang="en-GB"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nevoie</a:t>
            </a:r>
            <a:r>
              <a:rPr kumimoji="0" lang="en-GB"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ape curate cu </a:t>
            </a:r>
            <a:r>
              <a:rPr kumimoji="0" lang="en-GB"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ecosisteme</a:t>
            </a:r>
            <a:r>
              <a:rPr kumimoji="0" lang="en-GB"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echilibrate</a:t>
            </a:r>
            <a:r>
              <a:rPr kumimoji="0" lang="en-GB"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o-RO"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449580" algn="l" defTabSz="914400" rtl="0" eaLnBrk="0" fontAlgn="base" latinLnBrk="0" hangingPunct="0">
              <a:spcBef>
                <a:spcPct val="0"/>
              </a:spcBef>
              <a:spcAft>
                <a:spcPct val="0"/>
              </a:spcAft>
              <a:buClrTx/>
              <a:buSzTx/>
              <a:buFontTx/>
              <a:buChar char="•"/>
            </a:pPr>
            <a:r>
              <a:rPr kumimoji="0" lang="en-GB" sz="2400" b="0"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Viață</a:t>
            </a:r>
            <a:r>
              <a:rPr kumimoji="0" lang="en-GB" sz="24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terestră</a:t>
            </a:r>
            <a:r>
              <a:rPr kumimoji="0" lang="en-GB" sz="2400" b="0"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Pădurile</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sunt</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indispensabile</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viața</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pe</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Planetă</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Oamenii</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trebuie</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să</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conserve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să</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protejeze</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plantele</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1"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animalele</a:t>
            </a:r>
            <a:r>
              <a:rPr kumimoji="0" lang="en-GB" sz="2400" b="0" i="1"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449580" algn="l" defTabSz="914400" rtl="0" eaLnBrk="0" fontAlgn="base" latinLnBrk="0" hangingPunct="0">
              <a:spcBef>
                <a:spcPct val="0"/>
              </a:spcBef>
              <a:spcAft>
                <a:spcPct val="0"/>
              </a:spcAft>
              <a:buClrTx/>
              <a:buSzTx/>
              <a:buFontTx/>
              <a:buChar char="•"/>
            </a:pPr>
            <a:r>
              <a:rPr kumimoji="0" lang="en-GB" sz="2400" b="0" i="0" u="none" strike="noStrike" cap="none" normalizeH="0" baseline="0" dirty="0">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Pace, </a:t>
            </a:r>
            <a:r>
              <a:rPr kumimoji="0" lang="en-GB" sz="2400" b="0" i="0" u="none" strike="noStrike" cap="none" normalizeH="0" baseline="0" dirty="0" err="1">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justiție</a:t>
            </a:r>
            <a:r>
              <a:rPr kumimoji="0" lang="en-GB" sz="2400" b="0" i="0" u="none" strike="noStrike" cap="none" normalizeH="0" baseline="0" dirty="0">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400" b="0" i="0" u="none" strike="noStrike" cap="none" normalizeH="0" baseline="0" dirty="0">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instituții</a:t>
            </a:r>
            <a:r>
              <a:rPr kumimoji="0" lang="en-GB" sz="2400" b="0" i="0" u="none" strike="noStrike" cap="none" normalizeH="0" baseline="0" dirty="0">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eficiente</a:t>
            </a:r>
            <a:r>
              <a:rPr kumimoji="0" lang="en-GB" sz="2400" b="0" i="0" u="none" strike="noStrike" cap="none" normalizeH="0" baseline="0" dirty="0">
                <a:ln>
                  <a:noFill/>
                </a:ln>
                <a:solidFill>
                  <a:srgbClr val="F7964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449580" algn="l" defTabSz="914400" rtl="0" eaLnBrk="0" fontAlgn="base" latinLnBrk="0" hangingPunct="0">
              <a:spcBef>
                <a:spcPct val="0"/>
              </a:spcBef>
              <a:spcAft>
                <a:spcPct val="0"/>
              </a:spcAft>
              <a:buClrTx/>
              <a:buSzTx/>
              <a:buFontTx/>
              <a:buChar char="•"/>
            </a:pPr>
            <a:r>
              <a:rPr kumimoji="0" lang="en-GB"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Parteneriate</a:t>
            </a:r>
            <a:r>
              <a:rPr kumimoji="0" lang="en-GB"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kumimoji="0" lang="en-GB"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realizarea</a:t>
            </a:r>
            <a:r>
              <a:rPr kumimoji="0" lang="en-GB"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obiectivelor</a:t>
            </a:r>
            <a:r>
              <a:rPr kumimoji="0" lang="en-GB"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o-RO"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49580" algn="l" defTabSz="914400" rtl="0" eaLnBrk="0" fontAlgn="base" latinLnBrk="0" hangingPunct="0">
              <a:lnSpc>
                <a:spcPct val="100000"/>
              </a:lnSpc>
              <a:spcBef>
                <a:spcPct val="0"/>
              </a:spcBef>
              <a:spcAft>
                <a:spcPct val="0"/>
              </a:spcAft>
              <a:buClrTx/>
              <a:buSzTx/>
            </a:pPr>
            <a:endParaRPr lang="ro-RO" sz="2400" dirty="0">
              <a:latin typeface="Times New Roman" panose="02020603050405020304" pitchFamily="18" charset="0"/>
              <a:cs typeface="Times New Roman" panose="02020603050405020304" pitchFamily="18" charset="0"/>
            </a:endParaRPr>
          </a:p>
          <a:p>
            <a:pPr marL="0" marR="0" lvl="0" indent="449580" algn="l" defTabSz="914400" rtl="0" eaLnBrk="0" fontAlgn="base" latinLnBrk="0" hangingPunct="0">
              <a:lnSpc>
                <a:spcPct val="100000"/>
              </a:lnSpc>
              <a:spcBef>
                <a:spcPct val="0"/>
              </a:spcBef>
              <a:spcAft>
                <a:spcPct val="0"/>
              </a:spcAft>
              <a:buClrTx/>
              <a:buSzTx/>
            </a:pPr>
            <a:endParaRPr lang="ro-RO" sz="2400" dirty="0">
              <a:latin typeface="Times New Roman" panose="02020603050405020304" pitchFamily="18" charset="0"/>
              <a:cs typeface="Times New Roman" panose="02020603050405020304" pitchFamily="18" charset="0"/>
            </a:endParaRPr>
          </a:p>
          <a:p>
            <a:pPr marL="0" marR="0" lvl="0" indent="449580" algn="l" defTabSz="914400" rtl="0" eaLnBrk="0" fontAlgn="base" latinLnBrk="0" hangingPunct="0">
              <a:lnSpc>
                <a:spcPct val="100000"/>
              </a:lnSpc>
              <a:spcBef>
                <a:spcPct val="0"/>
              </a:spcBef>
              <a:spcAft>
                <a:spcPct val="0"/>
              </a:spcAft>
              <a:buClrTx/>
              <a:buSzTx/>
            </a:pPr>
            <a:endParaRPr kumimoji="0" lang="ro-RO"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449580" algn="l" defTabSz="914400" rtl="0" eaLnBrk="0" fontAlgn="base" latinLnBrk="0" hangingPunct="0">
              <a:lnSpc>
                <a:spcPct val="100000"/>
              </a:lnSpc>
              <a:spcBef>
                <a:spcPct val="0"/>
              </a:spcBef>
              <a:spcAft>
                <a:spcPct val="0"/>
              </a:spcAft>
              <a:buClrTx/>
              <a:buSzTx/>
              <a:buFontTx/>
              <a:buNone/>
            </a:pP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Uitându</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 la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aceste</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obiective</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am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crede</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că</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doar</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adulții</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sunt</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responsabili</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adulți</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copii</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toții</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suntem</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implicați</a:t>
            </a:r>
            <a:r>
              <a:rPr kumimoji="0" lang="en-GB"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GB"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Image 566"/>
          <p:cNvPicPr/>
          <p:nvPr/>
        </p:nvPicPr>
        <p:blipFill>
          <a:blip r:embed="rId1" cstate="print"/>
          <a:stretch>
            <a:fillRect/>
          </a:stretch>
        </p:blipFill>
        <p:spPr>
          <a:xfrm>
            <a:off x="6629400" y="3460521"/>
            <a:ext cx="1314770" cy="13192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305800" cy="4096512"/>
          </a:xfrm>
        </p:spPr>
        <p:txBody>
          <a:bodyPr>
            <a:noAutofit/>
          </a:bodyPr>
          <a:lstStyle/>
          <a:p>
            <a:r>
              <a:rPr lang="ro-RO" sz="2400" b="1" dirty="0"/>
              <a:t>                    </a:t>
            </a:r>
            <a:r>
              <a:rPr lang="en-GB" sz="2400" b="1" dirty="0" err="1"/>
              <a:t>Ce</a:t>
            </a:r>
            <a:r>
              <a:rPr lang="en-GB" sz="2400" b="1" dirty="0"/>
              <a:t> </a:t>
            </a:r>
            <a:r>
              <a:rPr lang="en-GB" sz="2400" b="1" dirty="0" err="1"/>
              <a:t>este</a:t>
            </a:r>
            <a:r>
              <a:rPr lang="en-GB" sz="2400" b="1" dirty="0"/>
              <a:t> </a:t>
            </a:r>
            <a:r>
              <a:rPr lang="en-GB" sz="2400" b="1" dirty="0" err="1"/>
              <a:t>Educația</a:t>
            </a:r>
            <a:r>
              <a:rPr lang="en-GB" sz="2400" b="1" dirty="0"/>
              <a:t> </a:t>
            </a:r>
            <a:r>
              <a:rPr lang="en-GB" sz="2400" b="1" dirty="0" err="1"/>
              <a:t>pentru</a:t>
            </a:r>
            <a:r>
              <a:rPr lang="en-GB" sz="2400" b="1" dirty="0"/>
              <a:t> </a:t>
            </a:r>
            <a:r>
              <a:rPr lang="en-GB" sz="2400" b="1" dirty="0" err="1"/>
              <a:t>Dezvoltarea</a:t>
            </a:r>
            <a:r>
              <a:rPr lang="en-GB" sz="2400" b="1" dirty="0"/>
              <a:t> </a:t>
            </a:r>
            <a:r>
              <a:rPr lang="en-GB" sz="2400" b="1" dirty="0" err="1"/>
              <a:t>Durabilă</a:t>
            </a:r>
            <a:r>
              <a:rPr lang="en-GB" sz="2400" b="1" dirty="0"/>
              <a:t>?</a:t>
            </a:r>
            <a:br>
              <a:rPr lang="ro-RO" sz="2400" b="1" dirty="0"/>
            </a:br>
            <a:br>
              <a:rPr lang="ro-RO" sz="2400" dirty="0"/>
            </a:br>
            <a:r>
              <a:rPr lang="ro-RO" sz="2400" dirty="0"/>
              <a:t>	</a:t>
            </a:r>
            <a:r>
              <a:rPr lang="en-GB" sz="2400" dirty="0" err="1">
                <a:solidFill>
                  <a:srgbClr val="FF0000"/>
                </a:solidFill>
              </a:rPr>
              <a:t>Aceasta</a:t>
            </a:r>
            <a:r>
              <a:rPr lang="en-GB" sz="2400" dirty="0">
                <a:solidFill>
                  <a:srgbClr val="FF0000"/>
                </a:solidFill>
              </a:rPr>
              <a:t> </a:t>
            </a:r>
            <a:r>
              <a:rPr lang="en-GB" sz="2400" dirty="0" err="1">
                <a:solidFill>
                  <a:srgbClr val="FF0000"/>
                </a:solidFill>
              </a:rPr>
              <a:t>presupune</a:t>
            </a:r>
            <a:r>
              <a:rPr lang="en-GB" sz="2400" dirty="0">
                <a:solidFill>
                  <a:srgbClr val="FF0000"/>
                </a:solidFill>
              </a:rPr>
              <a:t> </a:t>
            </a:r>
            <a:r>
              <a:rPr lang="en-GB" sz="2400" dirty="0" err="1">
                <a:solidFill>
                  <a:srgbClr val="FF0000"/>
                </a:solidFill>
              </a:rPr>
              <a:t>învățarea</a:t>
            </a:r>
            <a:r>
              <a:rPr lang="en-GB" sz="2400" dirty="0">
                <a:solidFill>
                  <a:srgbClr val="FF0000"/>
                </a:solidFill>
              </a:rPr>
              <a:t> </a:t>
            </a:r>
            <a:r>
              <a:rPr lang="en-GB" sz="2400" dirty="0" err="1">
                <a:solidFill>
                  <a:srgbClr val="FF0000"/>
                </a:solidFill>
              </a:rPr>
              <a:t>responsabilității</a:t>
            </a:r>
            <a:r>
              <a:rPr lang="en-GB" sz="2400" dirty="0">
                <a:solidFill>
                  <a:srgbClr val="FF0000"/>
                </a:solidFill>
              </a:rPr>
              <a:t> </a:t>
            </a:r>
            <a:r>
              <a:rPr lang="en-GB" sz="2400" dirty="0" err="1">
                <a:solidFill>
                  <a:srgbClr val="FF0000"/>
                </a:solidFill>
              </a:rPr>
              <a:t>față</a:t>
            </a:r>
            <a:r>
              <a:rPr lang="en-GB" sz="2400" dirty="0">
                <a:solidFill>
                  <a:srgbClr val="FF0000"/>
                </a:solidFill>
              </a:rPr>
              <a:t> de </a:t>
            </a:r>
            <a:r>
              <a:rPr lang="en-GB" sz="2400" dirty="0" err="1">
                <a:solidFill>
                  <a:srgbClr val="FF0000"/>
                </a:solidFill>
              </a:rPr>
              <a:t>natură</a:t>
            </a:r>
            <a:r>
              <a:rPr lang="en-GB" sz="2400" dirty="0">
                <a:solidFill>
                  <a:srgbClr val="FF0000"/>
                </a:solidFill>
              </a:rPr>
              <a:t>, </a:t>
            </a:r>
            <a:r>
              <a:rPr lang="en-GB" sz="2400" dirty="0" err="1">
                <a:solidFill>
                  <a:srgbClr val="FF0000"/>
                </a:solidFill>
              </a:rPr>
              <a:t>resurse</a:t>
            </a:r>
            <a:r>
              <a:rPr lang="en-GB" sz="2400" dirty="0">
                <a:solidFill>
                  <a:srgbClr val="FF0000"/>
                </a:solidFill>
              </a:rPr>
              <a:t>, </a:t>
            </a:r>
            <a:r>
              <a:rPr lang="en-GB" sz="2400" dirty="0" err="1">
                <a:solidFill>
                  <a:srgbClr val="FF0000"/>
                </a:solidFill>
              </a:rPr>
              <a:t>comunitate</a:t>
            </a:r>
            <a:r>
              <a:rPr lang="en-GB" sz="2400" dirty="0">
                <a:solidFill>
                  <a:srgbClr val="FF0000"/>
                </a:solidFill>
              </a:rPr>
              <a:t> </a:t>
            </a:r>
            <a:r>
              <a:rPr lang="en-GB" sz="2400" dirty="0" err="1">
                <a:solidFill>
                  <a:srgbClr val="FF0000"/>
                </a:solidFill>
              </a:rPr>
              <a:t>și</a:t>
            </a:r>
            <a:r>
              <a:rPr lang="en-GB" sz="2400" dirty="0">
                <a:solidFill>
                  <a:srgbClr val="FF0000"/>
                </a:solidFill>
              </a:rPr>
              <a:t> </a:t>
            </a:r>
            <a:r>
              <a:rPr lang="en-GB" sz="2400" dirty="0" err="1">
                <a:solidFill>
                  <a:srgbClr val="FF0000"/>
                </a:solidFill>
              </a:rPr>
              <a:t>generațiile</a:t>
            </a:r>
            <a:r>
              <a:rPr lang="en-GB" sz="2400" dirty="0">
                <a:solidFill>
                  <a:srgbClr val="FF0000"/>
                </a:solidFill>
              </a:rPr>
              <a:t> </a:t>
            </a:r>
            <a:r>
              <a:rPr lang="en-GB" sz="2400" dirty="0" err="1">
                <a:solidFill>
                  <a:srgbClr val="FF0000"/>
                </a:solidFill>
              </a:rPr>
              <a:t>viitoare</a:t>
            </a:r>
            <a:r>
              <a:rPr lang="en-GB" sz="2400" dirty="0">
                <a:solidFill>
                  <a:srgbClr val="FF0000"/>
                </a:solidFill>
              </a:rPr>
              <a:t>. </a:t>
            </a:r>
            <a:r>
              <a:rPr lang="en-GB" sz="2400" dirty="0" err="1">
                <a:solidFill>
                  <a:srgbClr val="FF0000"/>
                </a:solidFill>
              </a:rPr>
              <a:t>În</a:t>
            </a:r>
            <a:r>
              <a:rPr lang="en-GB" sz="2400" dirty="0">
                <a:solidFill>
                  <a:srgbClr val="FF0000"/>
                </a:solidFill>
              </a:rPr>
              <a:t> </a:t>
            </a:r>
            <a:r>
              <a:rPr lang="en-GB" sz="2400" dirty="0" err="1">
                <a:solidFill>
                  <a:srgbClr val="FF0000"/>
                </a:solidFill>
              </a:rPr>
              <a:t>școală</a:t>
            </a:r>
            <a:r>
              <a:rPr lang="en-GB" sz="2400" dirty="0">
                <a:solidFill>
                  <a:srgbClr val="FF0000"/>
                </a:solidFill>
              </a:rPr>
              <a:t> </a:t>
            </a:r>
            <a:r>
              <a:rPr lang="en-GB" sz="2400" dirty="0" err="1">
                <a:solidFill>
                  <a:srgbClr val="FF0000"/>
                </a:solidFill>
              </a:rPr>
              <a:t>elevii</a:t>
            </a:r>
            <a:r>
              <a:rPr lang="en-GB" sz="2400" dirty="0">
                <a:solidFill>
                  <a:srgbClr val="FF0000"/>
                </a:solidFill>
              </a:rPr>
              <a:t> </a:t>
            </a:r>
            <a:r>
              <a:rPr lang="en-GB" sz="2400" dirty="0" err="1">
                <a:solidFill>
                  <a:srgbClr val="FF0000"/>
                </a:solidFill>
              </a:rPr>
              <a:t>sunt</a:t>
            </a:r>
            <a:r>
              <a:rPr lang="en-GB" sz="2400" dirty="0">
                <a:solidFill>
                  <a:srgbClr val="FF0000"/>
                </a:solidFill>
              </a:rPr>
              <a:t> </a:t>
            </a:r>
            <a:r>
              <a:rPr lang="en-GB" sz="2400" dirty="0" err="1">
                <a:solidFill>
                  <a:srgbClr val="FF0000"/>
                </a:solidFill>
              </a:rPr>
              <a:t>încurajați</a:t>
            </a:r>
            <a:r>
              <a:rPr lang="en-GB" sz="2400" dirty="0">
                <a:solidFill>
                  <a:srgbClr val="FF0000"/>
                </a:solidFill>
              </a:rPr>
              <a:t> </a:t>
            </a:r>
            <a:r>
              <a:rPr lang="en-GB" sz="2400" dirty="0" err="1">
                <a:solidFill>
                  <a:srgbClr val="FF0000"/>
                </a:solidFill>
              </a:rPr>
              <a:t>să</a:t>
            </a:r>
            <a:r>
              <a:rPr lang="en-GB" sz="2400" dirty="0">
                <a:solidFill>
                  <a:srgbClr val="FF0000"/>
                </a:solidFill>
              </a:rPr>
              <a:t> </a:t>
            </a:r>
            <a:r>
              <a:rPr lang="en-GB" sz="2400" dirty="0" err="1">
                <a:solidFill>
                  <a:srgbClr val="FF0000"/>
                </a:solidFill>
              </a:rPr>
              <a:t>adopte</a:t>
            </a:r>
            <a:r>
              <a:rPr lang="en-GB" sz="2400" dirty="0">
                <a:solidFill>
                  <a:srgbClr val="FF0000"/>
                </a:solidFill>
              </a:rPr>
              <a:t> </a:t>
            </a:r>
            <a:r>
              <a:rPr lang="en-GB" sz="2400" dirty="0" err="1">
                <a:solidFill>
                  <a:srgbClr val="FF0000"/>
                </a:solidFill>
              </a:rPr>
              <a:t>comportamente</a:t>
            </a:r>
            <a:r>
              <a:rPr lang="en-GB" sz="2400" dirty="0">
                <a:solidFill>
                  <a:srgbClr val="FF0000"/>
                </a:solidFill>
              </a:rPr>
              <a:t> </a:t>
            </a:r>
            <a:r>
              <a:rPr lang="en-GB" sz="2400" dirty="0" err="1">
                <a:solidFill>
                  <a:srgbClr val="FF0000"/>
                </a:solidFill>
              </a:rPr>
              <a:t>ecologice</a:t>
            </a:r>
            <a:r>
              <a:rPr lang="en-GB" sz="2400" dirty="0">
                <a:solidFill>
                  <a:srgbClr val="FF0000"/>
                </a:solidFill>
              </a:rPr>
              <a:t>, </a:t>
            </a:r>
            <a:r>
              <a:rPr lang="en-GB" sz="2400" dirty="0" err="1">
                <a:solidFill>
                  <a:srgbClr val="FF0000"/>
                </a:solidFill>
              </a:rPr>
              <a:t>să</a:t>
            </a:r>
            <a:r>
              <a:rPr lang="en-GB" sz="2400" dirty="0">
                <a:solidFill>
                  <a:srgbClr val="FF0000"/>
                </a:solidFill>
              </a:rPr>
              <a:t> </a:t>
            </a:r>
            <a:r>
              <a:rPr lang="en-GB" sz="2400" dirty="0" err="1">
                <a:solidFill>
                  <a:srgbClr val="FF0000"/>
                </a:solidFill>
              </a:rPr>
              <a:t>participe</a:t>
            </a:r>
            <a:r>
              <a:rPr lang="en-GB" sz="2400" dirty="0">
                <a:solidFill>
                  <a:srgbClr val="FF0000"/>
                </a:solidFill>
              </a:rPr>
              <a:t> la </a:t>
            </a:r>
            <a:r>
              <a:rPr lang="en-GB" sz="2400" dirty="0" err="1">
                <a:solidFill>
                  <a:srgbClr val="FF0000"/>
                </a:solidFill>
              </a:rPr>
              <a:t>proiecte</a:t>
            </a:r>
            <a:r>
              <a:rPr lang="en-GB" sz="2400" dirty="0">
                <a:solidFill>
                  <a:srgbClr val="FF0000"/>
                </a:solidFill>
              </a:rPr>
              <a:t> </a:t>
            </a:r>
            <a:r>
              <a:rPr lang="en-GB" sz="2400" dirty="0" err="1">
                <a:solidFill>
                  <a:srgbClr val="FF0000"/>
                </a:solidFill>
              </a:rPr>
              <a:t>comunitare</a:t>
            </a:r>
            <a:r>
              <a:rPr lang="en-GB" sz="2400" dirty="0">
                <a:solidFill>
                  <a:srgbClr val="FF0000"/>
                </a:solidFill>
              </a:rPr>
              <a:t> </a:t>
            </a:r>
            <a:r>
              <a:rPr lang="en-GB" sz="2400" dirty="0" err="1">
                <a:solidFill>
                  <a:srgbClr val="FF0000"/>
                </a:solidFill>
              </a:rPr>
              <a:t>și</a:t>
            </a:r>
            <a:r>
              <a:rPr lang="en-GB" sz="2400" dirty="0">
                <a:solidFill>
                  <a:srgbClr val="FF0000"/>
                </a:solidFill>
              </a:rPr>
              <a:t> </a:t>
            </a:r>
            <a:r>
              <a:rPr lang="en-GB" sz="2400" dirty="0" err="1">
                <a:solidFill>
                  <a:srgbClr val="FF0000"/>
                </a:solidFill>
              </a:rPr>
              <a:t>să</a:t>
            </a:r>
            <a:r>
              <a:rPr lang="en-GB" sz="2400" dirty="0">
                <a:solidFill>
                  <a:srgbClr val="FF0000"/>
                </a:solidFill>
              </a:rPr>
              <a:t> </a:t>
            </a:r>
            <a:r>
              <a:rPr lang="en-GB" sz="2400" dirty="0" err="1">
                <a:solidFill>
                  <a:srgbClr val="FF0000"/>
                </a:solidFill>
              </a:rPr>
              <a:t>reflecteze</a:t>
            </a:r>
            <a:r>
              <a:rPr lang="en-GB" sz="2400" dirty="0">
                <a:solidFill>
                  <a:srgbClr val="FF0000"/>
                </a:solidFill>
              </a:rPr>
              <a:t> critic </a:t>
            </a:r>
            <a:r>
              <a:rPr lang="en-GB" sz="2400" dirty="0" err="1">
                <a:solidFill>
                  <a:srgbClr val="FF0000"/>
                </a:solidFill>
              </a:rPr>
              <a:t>asupra</a:t>
            </a:r>
            <a:r>
              <a:rPr lang="en-GB" sz="2400" dirty="0">
                <a:solidFill>
                  <a:srgbClr val="FF0000"/>
                </a:solidFill>
              </a:rPr>
              <a:t> </a:t>
            </a:r>
            <a:r>
              <a:rPr lang="en-GB" sz="2400" dirty="0" err="1">
                <a:solidFill>
                  <a:srgbClr val="FF0000"/>
                </a:solidFill>
              </a:rPr>
              <a:t>consumului</a:t>
            </a:r>
            <a:r>
              <a:rPr lang="en-GB" sz="2400" dirty="0">
                <a:solidFill>
                  <a:srgbClr val="FF0000"/>
                </a:solidFill>
              </a:rPr>
              <a:t> </a:t>
            </a:r>
            <a:r>
              <a:rPr lang="en-GB" sz="2400" dirty="0" err="1">
                <a:solidFill>
                  <a:srgbClr val="FF0000"/>
                </a:solidFill>
              </a:rPr>
              <a:t>și</a:t>
            </a:r>
            <a:r>
              <a:rPr lang="en-GB" sz="2400" dirty="0">
                <a:solidFill>
                  <a:srgbClr val="FF0000"/>
                </a:solidFill>
              </a:rPr>
              <a:t> a </a:t>
            </a:r>
            <a:r>
              <a:rPr lang="en-GB" sz="2400" dirty="0" err="1">
                <a:solidFill>
                  <a:srgbClr val="FF0000"/>
                </a:solidFill>
              </a:rPr>
              <a:t>modului</a:t>
            </a:r>
            <a:r>
              <a:rPr lang="en-GB" sz="2400" dirty="0">
                <a:solidFill>
                  <a:srgbClr val="FF0000"/>
                </a:solidFill>
              </a:rPr>
              <a:t> de </a:t>
            </a:r>
            <a:r>
              <a:rPr lang="en-GB" sz="2400" dirty="0" err="1">
                <a:solidFill>
                  <a:srgbClr val="FF0000"/>
                </a:solidFill>
              </a:rPr>
              <a:t>viață</a:t>
            </a:r>
            <a:r>
              <a:rPr lang="en-GB" sz="2400" dirty="0">
                <a:solidFill>
                  <a:srgbClr val="FF0000"/>
                </a:solidFill>
              </a:rPr>
              <a:t>. </a:t>
            </a:r>
            <a:r>
              <a:rPr lang="en-GB" sz="2400" dirty="0" err="1">
                <a:solidFill>
                  <a:srgbClr val="FF0000"/>
                </a:solidFill>
              </a:rPr>
              <a:t>Sunt</a:t>
            </a:r>
            <a:r>
              <a:rPr lang="en-GB" sz="2400" dirty="0">
                <a:solidFill>
                  <a:srgbClr val="FF0000"/>
                </a:solidFill>
              </a:rPr>
              <a:t> </a:t>
            </a:r>
            <a:r>
              <a:rPr lang="en-GB" sz="2400" dirty="0" err="1">
                <a:solidFill>
                  <a:srgbClr val="FF0000"/>
                </a:solidFill>
              </a:rPr>
              <a:t>învățați</a:t>
            </a:r>
            <a:r>
              <a:rPr lang="en-GB" sz="2400" dirty="0">
                <a:solidFill>
                  <a:srgbClr val="FF0000"/>
                </a:solidFill>
              </a:rPr>
              <a:t> </a:t>
            </a:r>
            <a:r>
              <a:rPr lang="en-GB" sz="2400" dirty="0" err="1">
                <a:solidFill>
                  <a:srgbClr val="FF0000"/>
                </a:solidFill>
              </a:rPr>
              <a:t>să</a:t>
            </a:r>
            <a:r>
              <a:rPr lang="en-GB" sz="2400" dirty="0">
                <a:solidFill>
                  <a:srgbClr val="FF0000"/>
                </a:solidFill>
              </a:rPr>
              <a:t> </a:t>
            </a:r>
            <a:r>
              <a:rPr lang="en-GB" sz="2400" dirty="0" err="1">
                <a:solidFill>
                  <a:srgbClr val="FF0000"/>
                </a:solidFill>
              </a:rPr>
              <a:t>facă</a:t>
            </a:r>
            <a:r>
              <a:rPr lang="en-GB" sz="2400" dirty="0">
                <a:solidFill>
                  <a:srgbClr val="FF0000"/>
                </a:solidFill>
              </a:rPr>
              <a:t> </a:t>
            </a:r>
            <a:r>
              <a:rPr lang="en-GB" sz="2400" dirty="0" err="1">
                <a:solidFill>
                  <a:srgbClr val="FF0000"/>
                </a:solidFill>
              </a:rPr>
              <a:t>schimbări</a:t>
            </a:r>
            <a:r>
              <a:rPr lang="en-GB" sz="2400" dirty="0">
                <a:solidFill>
                  <a:srgbClr val="FF0000"/>
                </a:solidFill>
              </a:rPr>
              <a:t> </a:t>
            </a:r>
            <a:r>
              <a:rPr lang="en-GB" sz="2400" dirty="0" err="1">
                <a:solidFill>
                  <a:srgbClr val="FF0000"/>
                </a:solidFill>
              </a:rPr>
              <a:t>în</a:t>
            </a:r>
            <a:r>
              <a:rPr lang="en-GB" sz="2400" dirty="0">
                <a:solidFill>
                  <a:srgbClr val="FF0000"/>
                </a:solidFill>
              </a:rPr>
              <a:t> </a:t>
            </a:r>
            <a:r>
              <a:rPr lang="en-GB" sz="2400" dirty="0" err="1">
                <a:solidFill>
                  <a:srgbClr val="FF0000"/>
                </a:solidFill>
              </a:rPr>
              <a:t>viața</a:t>
            </a:r>
            <a:r>
              <a:rPr lang="en-GB" sz="2400" dirty="0">
                <a:solidFill>
                  <a:srgbClr val="FF0000"/>
                </a:solidFill>
              </a:rPr>
              <a:t> </a:t>
            </a:r>
            <a:r>
              <a:rPr lang="en-GB" sz="2400" dirty="0" err="1">
                <a:solidFill>
                  <a:srgbClr val="FF0000"/>
                </a:solidFill>
              </a:rPr>
              <a:t>lor</a:t>
            </a:r>
            <a:r>
              <a:rPr lang="en-GB" sz="2400" dirty="0">
                <a:solidFill>
                  <a:srgbClr val="FF0000"/>
                </a:solidFill>
              </a:rPr>
              <a:t> </a:t>
            </a:r>
            <a:r>
              <a:rPr lang="en-GB" sz="2400" dirty="0" err="1">
                <a:solidFill>
                  <a:srgbClr val="FF0000"/>
                </a:solidFill>
              </a:rPr>
              <a:t>sau</a:t>
            </a:r>
            <a:r>
              <a:rPr lang="en-GB" sz="2400" dirty="0">
                <a:solidFill>
                  <a:srgbClr val="FF0000"/>
                </a:solidFill>
              </a:rPr>
              <a:t> </a:t>
            </a:r>
            <a:r>
              <a:rPr lang="en-GB" sz="2400" dirty="0" err="1">
                <a:solidFill>
                  <a:srgbClr val="FF0000"/>
                </a:solidFill>
              </a:rPr>
              <a:t>chiar</a:t>
            </a:r>
            <a:r>
              <a:rPr lang="ro-RO" sz="2400" dirty="0">
                <a:solidFill>
                  <a:srgbClr val="FF0000"/>
                </a:solidFill>
              </a:rPr>
              <a:t> </a:t>
            </a:r>
            <a:r>
              <a:rPr lang="en-GB" sz="2400" dirty="0" err="1">
                <a:solidFill>
                  <a:srgbClr val="FF0000"/>
                </a:solidFill>
              </a:rPr>
              <a:t>în</a:t>
            </a:r>
            <a:r>
              <a:rPr lang="en-GB" sz="2400" dirty="0">
                <a:solidFill>
                  <a:srgbClr val="FF0000"/>
                </a:solidFill>
              </a:rPr>
              <a:t> </a:t>
            </a:r>
            <a:r>
              <a:rPr lang="en-GB" sz="2400" dirty="0" err="1">
                <a:solidFill>
                  <a:srgbClr val="FF0000"/>
                </a:solidFill>
              </a:rPr>
              <a:t>rutinele</a:t>
            </a:r>
            <a:r>
              <a:rPr lang="en-GB" sz="2400" dirty="0">
                <a:solidFill>
                  <a:srgbClr val="FF0000"/>
                </a:solidFill>
              </a:rPr>
              <a:t> </a:t>
            </a:r>
            <a:r>
              <a:rPr lang="en-GB" sz="2400" dirty="0" err="1">
                <a:solidFill>
                  <a:srgbClr val="FF0000"/>
                </a:solidFill>
              </a:rPr>
              <a:t>învățate</a:t>
            </a:r>
            <a:r>
              <a:rPr lang="en-GB" sz="2400" dirty="0">
                <a:solidFill>
                  <a:srgbClr val="FF0000"/>
                </a:solidFill>
              </a:rPr>
              <a:t> </a:t>
            </a:r>
            <a:r>
              <a:rPr lang="en-GB" sz="2400" dirty="0" err="1">
                <a:solidFill>
                  <a:srgbClr val="FF0000"/>
                </a:solidFill>
              </a:rPr>
              <a:t>în</a:t>
            </a:r>
            <a:r>
              <a:rPr lang="en-GB" sz="2400" dirty="0">
                <a:solidFill>
                  <a:srgbClr val="FF0000"/>
                </a:solidFill>
              </a:rPr>
              <a:t> </a:t>
            </a:r>
            <a:r>
              <a:rPr lang="en-GB" sz="2400" dirty="0" err="1">
                <a:solidFill>
                  <a:srgbClr val="FF0000"/>
                </a:solidFill>
              </a:rPr>
              <a:t>familie</a:t>
            </a:r>
            <a:r>
              <a:rPr lang="en-GB" sz="2400" dirty="0">
                <a:solidFill>
                  <a:srgbClr val="FF0000"/>
                </a:solidFill>
              </a:rPr>
              <a:t>.</a:t>
            </a:r>
            <a:br>
              <a:rPr lang="ro-RO" sz="2800" dirty="0">
                <a:solidFill>
                  <a:srgbClr val="FF0000"/>
                </a:solidFill>
              </a:rPr>
            </a:br>
            <a:br>
              <a:rPr lang="ro-RO" sz="2000" dirty="0"/>
            </a:br>
            <a:endParaRPr lang="ro-RO" sz="2000" dirty="0"/>
          </a:p>
        </p:txBody>
      </p:sp>
      <p:pic>
        <p:nvPicPr>
          <p:cNvPr id="3" name="Picture 2"/>
          <p:cNvPicPr/>
          <p:nvPr/>
        </p:nvPicPr>
        <p:blipFill>
          <a:blip r:embed="rId1" cstate="print">
            <a:extLst>
              <a:ext uri="{28A0092B-C50C-407E-A947-70E740481C1C}">
                <a14:useLocalDpi xmlns:a14="http://schemas.microsoft.com/office/drawing/2010/main" val="0"/>
              </a:ext>
            </a:extLst>
          </a:blip>
          <a:stretch>
            <a:fillRect/>
          </a:stretch>
        </p:blipFill>
        <p:spPr>
          <a:xfrm>
            <a:off x="2700997" y="4800600"/>
            <a:ext cx="4191000"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929718" cy="6357982"/>
          </a:xfrm>
        </p:spPr>
        <p:txBody>
          <a:bodyPr>
            <a:noAutofit/>
          </a:bodyPr>
          <a:lstStyle/>
          <a:p>
            <a:r>
              <a:rPr lang="en-GB" sz="2000" b="1" dirty="0">
                <a:solidFill>
                  <a:schemeClr val="tx1">
                    <a:lumMod val="95000"/>
                    <a:lumOff val="5000"/>
                  </a:schemeClr>
                </a:solidFill>
              </a:rPr>
              <a:t>Care </a:t>
            </a:r>
            <a:r>
              <a:rPr lang="en-GB" sz="2000" b="1" dirty="0" err="1">
                <a:solidFill>
                  <a:schemeClr val="tx1">
                    <a:lumMod val="95000"/>
                    <a:lumOff val="5000"/>
                  </a:schemeClr>
                </a:solidFill>
              </a:rPr>
              <a:t>sunt</a:t>
            </a:r>
            <a:r>
              <a:rPr lang="en-GB" sz="2000" b="1" dirty="0">
                <a:solidFill>
                  <a:schemeClr val="tx1">
                    <a:lumMod val="95000"/>
                    <a:lumOff val="5000"/>
                  </a:schemeClr>
                </a:solidFill>
              </a:rPr>
              <a:t> </a:t>
            </a:r>
            <a:r>
              <a:rPr lang="en-GB" sz="2000" b="1" dirty="0" err="1">
                <a:solidFill>
                  <a:schemeClr val="tx1">
                    <a:lumMod val="95000"/>
                    <a:lumOff val="5000"/>
                  </a:schemeClr>
                </a:solidFill>
              </a:rPr>
              <a:t>modalitățile</a:t>
            </a:r>
            <a:r>
              <a:rPr lang="en-GB" sz="2000" b="1" dirty="0">
                <a:solidFill>
                  <a:schemeClr val="tx1">
                    <a:lumMod val="95000"/>
                    <a:lumOff val="5000"/>
                  </a:schemeClr>
                </a:solidFill>
              </a:rPr>
              <a:t> de </a:t>
            </a:r>
            <a:r>
              <a:rPr lang="en-GB" sz="2000" b="1" dirty="0" err="1">
                <a:solidFill>
                  <a:schemeClr val="tx1">
                    <a:lumMod val="95000"/>
                    <a:lumOff val="5000"/>
                  </a:schemeClr>
                </a:solidFill>
              </a:rPr>
              <a:t>implementare</a:t>
            </a:r>
            <a:r>
              <a:rPr lang="en-GB" sz="2000" b="1" dirty="0">
                <a:solidFill>
                  <a:schemeClr val="tx1">
                    <a:lumMod val="95000"/>
                    <a:lumOff val="5000"/>
                  </a:schemeClr>
                </a:solidFill>
              </a:rPr>
              <a:t> </a:t>
            </a:r>
            <a:r>
              <a:rPr lang="en-GB" sz="2000" b="1" dirty="0" err="1">
                <a:solidFill>
                  <a:schemeClr val="tx1">
                    <a:lumMod val="95000"/>
                    <a:lumOff val="5000"/>
                  </a:schemeClr>
                </a:solidFill>
              </a:rPr>
              <a:t>și</a:t>
            </a:r>
            <a:r>
              <a:rPr lang="en-GB" sz="2000" b="1" dirty="0">
                <a:solidFill>
                  <a:schemeClr val="tx1">
                    <a:lumMod val="95000"/>
                    <a:lumOff val="5000"/>
                  </a:schemeClr>
                </a:solidFill>
              </a:rPr>
              <a:t> </a:t>
            </a:r>
            <a:r>
              <a:rPr lang="en-GB" sz="2000" b="1" dirty="0" err="1">
                <a:solidFill>
                  <a:schemeClr val="tx1">
                    <a:lumMod val="95000"/>
                    <a:lumOff val="5000"/>
                  </a:schemeClr>
                </a:solidFill>
              </a:rPr>
              <a:t>realizare</a:t>
            </a:r>
            <a:r>
              <a:rPr lang="en-GB" sz="2000" b="1" dirty="0">
                <a:solidFill>
                  <a:schemeClr val="tx1">
                    <a:lumMod val="95000"/>
                    <a:lumOff val="5000"/>
                  </a:schemeClr>
                </a:solidFill>
              </a:rPr>
              <a:t> a </a:t>
            </a:r>
            <a:r>
              <a:rPr lang="en-GB" sz="2000" b="1" dirty="0" err="1">
                <a:solidFill>
                  <a:schemeClr val="tx1">
                    <a:lumMod val="95000"/>
                    <a:lumOff val="5000"/>
                  </a:schemeClr>
                </a:solidFill>
              </a:rPr>
              <a:t>Obiectivelor</a:t>
            </a:r>
            <a:r>
              <a:rPr lang="en-GB" sz="2000" b="1" dirty="0">
                <a:solidFill>
                  <a:schemeClr val="tx1">
                    <a:lumMod val="95000"/>
                    <a:lumOff val="5000"/>
                  </a:schemeClr>
                </a:solidFill>
              </a:rPr>
              <a:t> </a:t>
            </a:r>
            <a:r>
              <a:rPr lang="en-GB" sz="2000" b="1" dirty="0" err="1">
                <a:solidFill>
                  <a:schemeClr val="tx1">
                    <a:lumMod val="95000"/>
                    <a:lumOff val="5000"/>
                  </a:schemeClr>
                </a:solidFill>
              </a:rPr>
              <a:t>în</a:t>
            </a:r>
            <a:r>
              <a:rPr lang="en-GB" sz="2000" b="1" dirty="0">
                <a:solidFill>
                  <a:schemeClr val="tx1">
                    <a:lumMod val="95000"/>
                    <a:lumOff val="5000"/>
                  </a:schemeClr>
                </a:solidFill>
              </a:rPr>
              <a:t> </a:t>
            </a:r>
            <a:r>
              <a:rPr lang="en-GB" sz="2000" b="1" dirty="0" err="1">
                <a:solidFill>
                  <a:schemeClr val="tx1">
                    <a:lumMod val="95000"/>
                    <a:lumOff val="5000"/>
                  </a:schemeClr>
                </a:solidFill>
              </a:rPr>
              <a:t>învățământul</a:t>
            </a:r>
            <a:r>
              <a:rPr lang="en-GB" sz="2000" b="1" dirty="0">
                <a:solidFill>
                  <a:schemeClr val="tx1">
                    <a:lumMod val="95000"/>
                    <a:lumOff val="5000"/>
                  </a:schemeClr>
                </a:solidFill>
              </a:rPr>
              <a:t> </a:t>
            </a:r>
            <a:r>
              <a:rPr lang="en-GB" sz="2000" b="1" dirty="0" err="1">
                <a:solidFill>
                  <a:schemeClr val="tx1">
                    <a:lumMod val="95000"/>
                    <a:lumOff val="5000"/>
                  </a:schemeClr>
                </a:solidFill>
              </a:rPr>
              <a:t>primar</a:t>
            </a:r>
            <a:r>
              <a:rPr lang="en-GB" sz="2000" b="1" dirty="0">
                <a:solidFill>
                  <a:schemeClr val="tx1">
                    <a:lumMod val="95000"/>
                    <a:lumOff val="5000"/>
                  </a:schemeClr>
                </a:solidFill>
              </a:rPr>
              <a:t>?</a:t>
            </a:r>
            <a:br>
              <a:rPr lang="ro-RO" sz="2000" dirty="0"/>
            </a:br>
            <a:r>
              <a:rPr lang="en-GB" sz="2000" dirty="0" err="1">
                <a:solidFill>
                  <a:srgbClr val="FF0000"/>
                </a:solidFill>
              </a:rPr>
              <a:t>Realizarea</a:t>
            </a:r>
            <a:r>
              <a:rPr lang="en-GB" sz="2000" dirty="0">
                <a:solidFill>
                  <a:srgbClr val="FF0000"/>
                </a:solidFill>
              </a:rPr>
              <a:t> de </a:t>
            </a:r>
            <a:r>
              <a:rPr lang="en-GB" sz="2000" dirty="0" err="1">
                <a:solidFill>
                  <a:srgbClr val="FF0000"/>
                </a:solidFill>
              </a:rPr>
              <a:t>activități</a:t>
            </a:r>
            <a:r>
              <a:rPr lang="en-GB" sz="2000" dirty="0">
                <a:solidFill>
                  <a:srgbClr val="FF0000"/>
                </a:solidFill>
              </a:rPr>
              <a:t> practice de </a:t>
            </a:r>
            <a:r>
              <a:rPr lang="en-GB" sz="2000" dirty="0" err="1">
                <a:solidFill>
                  <a:srgbClr val="FF0000"/>
                </a:solidFill>
              </a:rPr>
              <a:t>reciclare</a:t>
            </a:r>
            <a:r>
              <a:rPr lang="en-GB" sz="2000" dirty="0">
                <a:solidFill>
                  <a:srgbClr val="FF0000"/>
                </a:solidFill>
              </a:rPr>
              <a:t> </a:t>
            </a:r>
            <a:r>
              <a:rPr lang="en-GB" sz="2000" dirty="0" err="1">
                <a:solidFill>
                  <a:srgbClr val="FF0000"/>
                </a:solidFill>
              </a:rPr>
              <a:t>și</a:t>
            </a:r>
            <a:r>
              <a:rPr lang="en-GB" sz="2000" dirty="0">
                <a:solidFill>
                  <a:srgbClr val="FF0000"/>
                </a:solidFill>
              </a:rPr>
              <a:t> </a:t>
            </a:r>
            <a:r>
              <a:rPr lang="en-GB" sz="2000" dirty="0" err="1">
                <a:solidFill>
                  <a:srgbClr val="FF0000"/>
                </a:solidFill>
              </a:rPr>
              <a:t>reutilizare</a:t>
            </a:r>
            <a:r>
              <a:rPr lang="en-GB" sz="2000" dirty="0">
                <a:solidFill>
                  <a:srgbClr val="FF0000"/>
                </a:solidFill>
              </a:rPr>
              <a:t> a </a:t>
            </a:r>
            <a:r>
              <a:rPr lang="en-GB" sz="2000" dirty="0" err="1">
                <a:solidFill>
                  <a:srgbClr val="FF0000"/>
                </a:solidFill>
              </a:rPr>
              <a:t>materialelor</a:t>
            </a:r>
            <a:r>
              <a:rPr lang="en-GB" sz="2000" dirty="0">
                <a:solidFill>
                  <a:srgbClr val="FF0000"/>
                </a:solidFill>
              </a:rPr>
              <a:t>;</a:t>
            </a:r>
            <a:br>
              <a:rPr lang="ro-RO" sz="2000" dirty="0"/>
            </a:br>
            <a:r>
              <a:rPr lang="en-GB" sz="2000" dirty="0" err="1">
                <a:solidFill>
                  <a:schemeClr val="accent1"/>
                </a:solidFill>
              </a:rPr>
              <a:t>Proiecte</a:t>
            </a:r>
            <a:r>
              <a:rPr lang="en-GB" sz="2000" dirty="0">
                <a:solidFill>
                  <a:schemeClr val="accent1"/>
                </a:solidFill>
              </a:rPr>
              <a:t> </a:t>
            </a:r>
            <a:r>
              <a:rPr lang="en-GB" sz="2000" dirty="0" err="1">
                <a:solidFill>
                  <a:schemeClr val="accent1"/>
                </a:solidFill>
              </a:rPr>
              <a:t>tematice</a:t>
            </a:r>
            <a:r>
              <a:rPr lang="en-GB" sz="2000" dirty="0">
                <a:solidFill>
                  <a:schemeClr val="accent1"/>
                </a:solidFill>
              </a:rPr>
              <a:t> </a:t>
            </a:r>
            <a:r>
              <a:rPr lang="en-GB" sz="2000" dirty="0" err="1">
                <a:solidFill>
                  <a:schemeClr val="accent1"/>
                </a:solidFill>
              </a:rPr>
              <a:t>despre</a:t>
            </a:r>
            <a:r>
              <a:rPr lang="en-GB" sz="2000" dirty="0">
                <a:solidFill>
                  <a:schemeClr val="accent1"/>
                </a:solidFill>
              </a:rPr>
              <a:t> </a:t>
            </a:r>
            <a:r>
              <a:rPr lang="en-GB" sz="2000" dirty="0" err="1">
                <a:solidFill>
                  <a:schemeClr val="accent1"/>
                </a:solidFill>
              </a:rPr>
              <a:t>protejarea</a:t>
            </a:r>
            <a:r>
              <a:rPr lang="en-GB" sz="2000" dirty="0">
                <a:solidFill>
                  <a:schemeClr val="accent1"/>
                </a:solidFill>
              </a:rPr>
              <a:t> </a:t>
            </a:r>
            <a:r>
              <a:rPr lang="en-GB" sz="2000" dirty="0" err="1">
                <a:solidFill>
                  <a:schemeClr val="accent1"/>
                </a:solidFill>
              </a:rPr>
              <a:t>mediului</a:t>
            </a:r>
            <a:r>
              <a:rPr lang="en-GB" sz="2000" dirty="0">
                <a:solidFill>
                  <a:schemeClr val="accent1"/>
                </a:solidFill>
              </a:rPr>
              <a:t>;</a:t>
            </a:r>
            <a:br>
              <a:rPr lang="ro-RO" sz="2000" dirty="0"/>
            </a:br>
            <a:r>
              <a:rPr lang="en-GB" sz="2000" dirty="0" err="1">
                <a:solidFill>
                  <a:srgbClr val="7030A0"/>
                </a:solidFill>
              </a:rPr>
              <a:t>Lecții</a:t>
            </a:r>
            <a:r>
              <a:rPr lang="en-GB" sz="2000" dirty="0">
                <a:solidFill>
                  <a:srgbClr val="7030A0"/>
                </a:solidFill>
              </a:rPr>
              <a:t> </a:t>
            </a:r>
            <a:r>
              <a:rPr lang="en-GB" sz="2000" dirty="0" err="1">
                <a:solidFill>
                  <a:srgbClr val="7030A0"/>
                </a:solidFill>
              </a:rPr>
              <a:t>despre</a:t>
            </a:r>
            <a:r>
              <a:rPr lang="en-GB" sz="2000" dirty="0">
                <a:solidFill>
                  <a:srgbClr val="7030A0"/>
                </a:solidFill>
              </a:rPr>
              <a:t> </a:t>
            </a:r>
            <a:r>
              <a:rPr lang="en-GB" sz="2000" dirty="0" err="1">
                <a:solidFill>
                  <a:srgbClr val="7030A0"/>
                </a:solidFill>
              </a:rPr>
              <a:t>economisirea</a:t>
            </a:r>
            <a:r>
              <a:rPr lang="en-GB" sz="2000" dirty="0">
                <a:solidFill>
                  <a:srgbClr val="7030A0"/>
                </a:solidFill>
              </a:rPr>
              <a:t> </a:t>
            </a:r>
            <a:r>
              <a:rPr lang="en-GB" sz="2000" dirty="0" err="1">
                <a:solidFill>
                  <a:srgbClr val="7030A0"/>
                </a:solidFill>
              </a:rPr>
              <a:t>resurselor</a:t>
            </a:r>
            <a:r>
              <a:rPr lang="en-GB" sz="2000" dirty="0">
                <a:solidFill>
                  <a:srgbClr val="7030A0"/>
                </a:solidFill>
              </a:rPr>
              <a:t> (</a:t>
            </a:r>
            <a:r>
              <a:rPr lang="en-GB" sz="2000" dirty="0" err="1">
                <a:solidFill>
                  <a:srgbClr val="7030A0"/>
                </a:solidFill>
              </a:rPr>
              <a:t>apă</a:t>
            </a:r>
            <a:r>
              <a:rPr lang="en-GB" sz="2000" dirty="0">
                <a:solidFill>
                  <a:srgbClr val="7030A0"/>
                </a:solidFill>
              </a:rPr>
              <a:t>, </a:t>
            </a:r>
            <a:r>
              <a:rPr lang="en-GB" sz="2000" dirty="0" err="1">
                <a:solidFill>
                  <a:srgbClr val="7030A0"/>
                </a:solidFill>
              </a:rPr>
              <a:t>electricitate</a:t>
            </a:r>
            <a:r>
              <a:rPr lang="en-GB" sz="2000" dirty="0">
                <a:solidFill>
                  <a:srgbClr val="7030A0"/>
                </a:solidFill>
              </a:rPr>
              <a:t>);</a:t>
            </a:r>
            <a:br>
              <a:rPr lang="ro-RO" sz="2000" dirty="0"/>
            </a:br>
            <a:r>
              <a:rPr lang="en-GB" sz="2000" dirty="0" err="1">
                <a:solidFill>
                  <a:srgbClr val="C00000"/>
                </a:solidFill>
              </a:rPr>
              <a:t>Amenajarea</a:t>
            </a:r>
            <a:r>
              <a:rPr lang="en-GB" sz="2000" dirty="0">
                <a:solidFill>
                  <a:srgbClr val="C00000"/>
                </a:solidFill>
              </a:rPr>
              <a:t> de </a:t>
            </a:r>
            <a:r>
              <a:rPr lang="en-GB" sz="2000" dirty="0" err="1">
                <a:solidFill>
                  <a:srgbClr val="C00000"/>
                </a:solidFill>
              </a:rPr>
              <a:t>grădini</a:t>
            </a:r>
            <a:r>
              <a:rPr lang="en-GB" sz="2000" dirty="0">
                <a:solidFill>
                  <a:srgbClr val="C00000"/>
                </a:solidFill>
              </a:rPr>
              <a:t> </a:t>
            </a:r>
            <a:r>
              <a:rPr lang="en-GB" sz="2000" dirty="0" err="1">
                <a:solidFill>
                  <a:srgbClr val="C00000"/>
                </a:solidFill>
              </a:rPr>
              <a:t>școlare</a:t>
            </a:r>
            <a:r>
              <a:rPr lang="en-GB" sz="2000" dirty="0">
                <a:solidFill>
                  <a:srgbClr val="C00000"/>
                </a:solidFill>
              </a:rPr>
              <a:t> </a:t>
            </a:r>
            <a:r>
              <a:rPr lang="en-GB" sz="2000" dirty="0" err="1">
                <a:solidFill>
                  <a:srgbClr val="C00000"/>
                </a:solidFill>
              </a:rPr>
              <a:t>sau</a:t>
            </a:r>
            <a:r>
              <a:rPr lang="en-GB" sz="2000" dirty="0">
                <a:solidFill>
                  <a:srgbClr val="C00000"/>
                </a:solidFill>
              </a:rPr>
              <a:t> </a:t>
            </a:r>
            <a:r>
              <a:rPr lang="en-GB" sz="2000" dirty="0" err="1">
                <a:solidFill>
                  <a:srgbClr val="C00000"/>
                </a:solidFill>
              </a:rPr>
              <a:t>acțiuni</a:t>
            </a:r>
            <a:r>
              <a:rPr lang="en-GB" sz="2000" dirty="0">
                <a:solidFill>
                  <a:srgbClr val="C00000"/>
                </a:solidFill>
              </a:rPr>
              <a:t> de </a:t>
            </a:r>
            <a:r>
              <a:rPr lang="en-GB" sz="2000" dirty="0" err="1">
                <a:solidFill>
                  <a:srgbClr val="C00000"/>
                </a:solidFill>
              </a:rPr>
              <a:t>plantare</a:t>
            </a:r>
            <a:r>
              <a:rPr lang="en-GB" sz="2000" dirty="0">
                <a:solidFill>
                  <a:srgbClr val="C00000"/>
                </a:solidFill>
              </a:rPr>
              <a:t> de </a:t>
            </a:r>
            <a:r>
              <a:rPr lang="en-GB" sz="2000" dirty="0" err="1">
                <a:solidFill>
                  <a:srgbClr val="C00000"/>
                </a:solidFill>
              </a:rPr>
              <a:t>copaci</a:t>
            </a:r>
            <a:r>
              <a:rPr lang="en-GB" sz="2000" dirty="0">
                <a:solidFill>
                  <a:srgbClr val="C00000"/>
                </a:solidFill>
              </a:rPr>
              <a:t>;</a:t>
            </a:r>
            <a:br>
              <a:rPr lang="ro-RO" sz="2000" dirty="0"/>
            </a:br>
            <a:r>
              <a:rPr lang="en-GB" sz="2000" dirty="0" err="1">
                <a:solidFill>
                  <a:srgbClr val="FFC000"/>
                </a:solidFill>
              </a:rPr>
              <a:t>Observarea</a:t>
            </a:r>
            <a:r>
              <a:rPr lang="en-GB" sz="2000" dirty="0">
                <a:solidFill>
                  <a:srgbClr val="FFC000"/>
                </a:solidFill>
              </a:rPr>
              <a:t> </a:t>
            </a:r>
            <a:r>
              <a:rPr lang="en-GB" sz="2000" dirty="0" err="1">
                <a:solidFill>
                  <a:srgbClr val="FFC000"/>
                </a:solidFill>
              </a:rPr>
              <a:t>fenomenelor</a:t>
            </a:r>
            <a:r>
              <a:rPr lang="en-GB" sz="2000" dirty="0">
                <a:solidFill>
                  <a:srgbClr val="FFC000"/>
                </a:solidFill>
              </a:rPr>
              <a:t> </a:t>
            </a:r>
            <a:r>
              <a:rPr lang="en-GB" sz="2000" dirty="0" err="1">
                <a:solidFill>
                  <a:srgbClr val="FFC000"/>
                </a:solidFill>
              </a:rPr>
              <a:t>naturale</a:t>
            </a:r>
            <a:r>
              <a:rPr lang="en-GB" sz="2000" dirty="0">
                <a:solidFill>
                  <a:srgbClr val="FFC000"/>
                </a:solidFill>
              </a:rPr>
              <a:t> </a:t>
            </a:r>
            <a:r>
              <a:rPr lang="en-GB" sz="2000" dirty="0" err="1">
                <a:solidFill>
                  <a:srgbClr val="FFC000"/>
                </a:solidFill>
              </a:rPr>
              <a:t>și</a:t>
            </a:r>
            <a:r>
              <a:rPr lang="en-GB" sz="2000" dirty="0">
                <a:solidFill>
                  <a:srgbClr val="FFC000"/>
                </a:solidFill>
              </a:rPr>
              <a:t> </a:t>
            </a:r>
            <a:r>
              <a:rPr lang="en-GB" sz="2000" dirty="0" err="1">
                <a:solidFill>
                  <a:srgbClr val="FFC000"/>
                </a:solidFill>
              </a:rPr>
              <a:t>înțelegerea</a:t>
            </a:r>
            <a:r>
              <a:rPr lang="en-GB" sz="2000" dirty="0">
                <a:solidFill>
                  <a:srgbClr val="FFC000"/>
                </a:solidFill>
              </a:rPr>
              <a:t> </a:t>
            </a:r>
            <a:r>
              <a:rPr lang="en-GB" sz="2000" dirty="0" err="1">
                <a:solidFill>
                  <a:srgbClr val="FFC000"/>
                </a:solidFill>
              </a:rPr>
              <a:t>echilibrului</a:t>
            </a:r>
            <a:r>
              <a:rPr lang="en-GB" sz="2000" dirty="0">
                <a:solidFill>
                  <a:srgbClr val="FFC000"/>
                </a:solidFill>
              </a:rPr>
              <a:t> ecologic;</a:t>
            </a:r>
            <a:br>
              <a:rPr lang="ro-RO" sz="2000" dirty="0"/>
            </a:br>
            <a:r>
              <a:rPr lang="en-GB" sz="2000" dirty="0" err="1">
                <a:solidFill>
                  <a:schemeClr val="accent4"/>
                </a:solidFill>
              </a:rPr>
              <a:t>Conștientizarea</a:t>
            </a:r>
            <a:r>
              <a:rPr lang="en-GB" sz="2000" dirty="0">
                <a:solidFill>
                  <a:schemeClr val="accent4"/>
                </a:solidFill>
              </a:rPr>
              <a:t> </a:t>
            </a:r>
            <a:r>
              <a:rPr lang="en-GB" sz="2000" dirty="0" err="1">
                <a:solidFill>
                  <a:schemeClr val="accent4"/>
                </a:solidFill>
              </a:rPr>
              <a:t>importanței</a:t>
            </a:r>
            <a:r>
              <a:rPr lang="en-GB" sz="2000" dirty="0">
                <a:solidFill>
                  <a:schemeClr val="accent4"/>
                </a:solidFill>
              </a:rPr>
              <a:t> </a:t>
            </a:r>
            <a:r>
              <a:rPr lang="en-GB" sz="2000" dirty="0" err="1">
                <a:solidFill>
                  <a:schemeClr val="accent4"/>
                </a:solidFill>
              </a:rPr>
              <a:t>celor</a:t>
            </a:r>
            <a:r>
              <a:rPr lang="en-GB" sz="2000" dirty="0">
                <a:solidFill>
                  <a:schemeClr val="accent4"/>
                </a:solidFill>
              </a:rPr>
              <a:t> </a:t>
            </a:r>
            <a:r>
              <a:rPr lang="en-GB" sz="2000" dirty="0" err="1">
                <a:solidFill>
                  <a:schemeClr val="accent4"/>
                </a:solidFill>
              </a:rPr>
              <a:t>trei</a:t>
            </a:r>
            <a:r>
              <a:rPr lang="en-GB" sz="2000" dirty="0">
                <a:solidFill>
                  <a:schemeClr val="accent4"/>
                </a:solidFill>
              </a:rPr>
              <a:t> R din </a:t>
            </a:r>
            <a:r>
              <a:rPr lang="en-GB" sz="2000" dirty="0" err="1">
                <a:solidFill>
                  <a:schemeClr val="accent4"/>
                </a:solidFill>
              </a:rPr>
              <a:t>educația</a:t>
            </a:r>
            <a:r>
              <a:rPr lang="en-GB" sz="2000" dirty="0">
                <a:solidFill>
                  <a:schemeClr val="accent4"/>
                </a:solidFill>
              </a:rPr>
              <a:t> </a:t>
            </a:r>
            <a:r>
              <a:rPr lang="en-GB" sz="2000" dirty="0" err="1">
                <a:solidFill>
                  <a:schemeClr val="accent4"/>
                </a:solidFill>
              </a:rPr>
              <a:t>mediului</a:t>
            </a:r>
            <a:r>
              <a:rPr lang="en-GB" sz="2000" dirty="0">
                <a:solidFill>
                  <a:schemeClr val="accent4"/>
                </a:solidFill>
              </a:rPr>
              <a:t> </a:t>
            </a:r>
            <a:r>
              <a:rPr lang="en-GB" sz="2000" dirty="0" err="1">
                <a:solidFill>
                  <a:schemeClr val="accent4"/>
                </a:solidFill>
              </a:rPr>
              <a:t>înconjurător</a:t>
            </a:r>
            <a:r>
              <a:rPr lang="en-GB" sz="2000" dirty="0">
                <a:solidFill>
                  <a:schemeClr val="accent4"/>
                </a:solidFill>
              </a:rPr>
              <a:t>( </a:t>
            </a:r>
            <a:r>
              <a:rPr lang="en-GB" sz="2000" dirty="0" err="1">
                <a:solidFill>
                  <a:schemeClr val="accent4"/>
                </a:solidFill>
              </a:rPr>
              <a:t>reciclare</a:t>
            </a:r>
            <a:r>
              <a:rPr lang="en-GB" sz="2000" dirty="0">
                <a:solidFill>
                  <a:schemeClr val="accent4"/>
                </a:solidFill>
              </a:rPr>
              <a:t>, </a:t>
            </a:r>
            <a:r>
              <a:rPr lang="en-GB" sz="2000" dirty="0" err="1">
                <a:solidFill>
                  <a:schemeClr val="accent4"/>
                </a:solidFill>
              </a:rPr>
              <a:t>reutilizare</a:t>
            </a:r>
            <a:r>
              <a:rPr lang="en-GB" sz="2000" dirty="0">
                <a:solidFill>
                  <a:schemeClr val="accent4"/>
                </a:solidFill>
              </a:rPr>
              <a:t>, </a:t>
            </a:r>
            <a:r>
              <a:rPr lang="en-GB" sz="2000" dirty="0" err="1">
                <a:solidFill>
                  <a:schemeClr val="accent4"/>
                </a:solidFill>
              </a:rPr>
              <a:t>reducere</a:t>
            </a:r>
            <a:r>
              <a:rPr lang="en-GB" sz="2000" dirty="0">
                <a:solidFill>
                  <a:schemeClr val="accent4"/>
                </a:solidFill>
              </a:rPr>
              <a:t> </a:t>
            </a:r>
            <a:r>
              <a:rPr lang="en-GB" sz="2000" dirty="0" err="1">
                <a:solidFill>
                  <a:schemeClr val="accent4"/>
                </a:solidFill>
              </a:rPr>
              <a:t>prin</a:t>
            </a:r>
            <a:r>
              <a:rPr lang="en-GB" sz="2000" dirty="0">
                <a:solidFill>
                  <a:schemeClr val="accent4"/>
                </a:solidFill>
              </a:rPr>
              <a:t> </a:t>
            </a:r>
            <a:r>
              <a:rPr lang="en-GB" sz="2000" dirty="0" err="1">
                <a:solidFill>
                  <a:schemeClr val="accent4"/>
                </a:solidFill>
              </a:rPr>
              <a:t>creare</a:t>
            </a:r>
            <a:r>
              <a:rPr lang="en-GB" sz="2000" dirty="0">
                <a:solidFill>
                  <a:schemeClr val="accent4"/>
                </a:solidFill>
              </a:rPr>
              <a:t> de </a:t>
            </a:r>
            <a:r>
              <a:rPr lang="en-GB" sz="2000" dirty="0" err="1">
                <a:solidFill>
                  <a:schemeClr val="accent4"/>
                </a:solidFill>
              </a:rPr>
              <a:t>situații</a:t>
            </a:r>
            <a:r>
              <a:rPr lang="en-GB" sz="2000" dirty="0">
                <a:solidFill>
                  <a:schemeClr val="accent4"/>
                </a:solidFill>
              </a:rPr>
              <a:t> </a:t>
            </a:r>
            <a:r>
              <a:rPr lang="en-GB" sz="2000" dirty="0" err="1">
                <a:solidFill>
                  <a:schemeClr val="accent4"/>
                </a:solidFill>
              </a:rPr>
              <a:t>experimentale</a:t>
            </a:r>
            <a:r>
              <a:rPr lang="en-GB" sz="2000" dirty="0">
                <a:solidFill>
                  <a:schemeClr val="accent4"/>
                </a:solidFill>
              </a:rPr>
              <a:t> la </a:t>
            </a:r>
            <a:r>
              <a:rPr lang="en-GB" sz="2000" dirty="0" err="1">
                <a:solidFill>
                  <a:schemeClr val="accent4"/>
                </a:solidFill>
              </a:rPr>
              <a:t>clasă</a:t>
            </a:r>
            <a:r>
              <a:rPr lang="en-GB" sz="2000" dirty="0">
                <a:solidFill>
                  <a:schemeClr val="accent4"/>
                </a:solidFill>
              </a:rPr>
              <a:t>);</a:t>
            </a:r>
            <a:br>
              <a:rPr lang="ro-RO" sz="2000" dirty="0"/>
            </a:br>
            <a:r>
              <a:rPr lang="en-GB" sz="2000" dirty="0" err="1">
                <a:solidFill>
                  <a:srgbClr val="FF0000"/>
                </a:solidFill>
              </a:rPr>
              <a:t>Introducerea</a:t>
            </a:r>
            <a:r>
              <a:rPr lang="en-GB" sz="2000" dirty="0">
                <a:solidFill>
                  <a:srgbClr val="FF0000"/>
                </a:solidFill>
              </a:rPr>
              <a:t> </a:t>
            </a:r>
            <a:r>
              <a:rPr lang="en-GB" sz="2000" dirty="0" err="1">
                <a:solidFill>
                  <a:srgbClr val="FF0000"/>
                </a:solidFill>
              </a:rPr>
              <a:t>unui</a:t>
            </a:r>
            <a:r>
              <a:rPr lang="en-GB" sz="2000" dirty="0">
                <a:solidFill>
                  <a:srgbClr val="FF0000"/>
                </a:solidFill>
              </a:rPr>
              <a:t> </a:t>
            </a:r>
            <a:r>
              <a:rPr lang="en-GB" sz="2000" dirty="0" err="1">
                <a:solidFill>
                  <a:srgbClr val="FF0000"/>
                </a:solidFill>
              </a:rPr>
              <a:t>sistem</a:t>
            </a:r>
            <a:r>
              <a:rPr lang="en-GB" sz="2000" dirty="0">
                <a:solidFill>
                  <a:srgbClr val="FF0000"/>
                </a:solidFill>
              </a:rPr>
              <a:t> </a:t>
            </a:r>
            <a:r>
              <a:rPr lang="en-GB" sz="2000" dirty="0" err="1">
                <a:solidFill>
                  <a:srgbClr val="FF0000"/>
                </a:solidFill>
              </a:rPr>
              <a:t>compensatoriu</a:t>
            </a:r>
            <a:r>
              <a:rPr lang="en-GB" sz="2000" dirty="0">
                <a:solidFill>
                  <a:srgbClr val="FF0000"/>
                </a:solidFill>
              </a:rPr>
              <a:t> </a:t>
            </a:r>
            <a:r>
              <a:rPr lang="en-GB" sz="2000" dirty="0" err="1">
                <a:solidFill>
                  <a:srgbClr val="FF0000"/>
                </a:solidFill>
              </a:rPr>
              <a:t>pentru</a:t>
            </a:r>
            <a:r>
              <a:rPr lang="en-GB" sz="2000" dirty="0">
                <a:solidFill>
                  <a:srgbClr val="FF0000"/>
                </a:solidFill>
              </a:rPr>
              <a:t> </a:t>
            </a:r>
            <a:r>
              <a:rPr lang="en-GB" sz="2000" dirty="0" err="1">
                <a:solidFill>
                  <a:srgbClr val="FF0000"/>
                </a:solidFill>
              </a:rPr>
              <a:t>elevii</a:t>
            </a:r>
            <a:r>
              <a:rPr lang="en-GB" sz="2000" dirty="0">
                <a:solidFill>
                  <a:srgbClr val="FF0000"/>
                </a:solidFill>
              </a:rPr>
              <a:t> care </a:t>
            </a:r>
            <a:r>
              <a:rPr lang="en-GB" sz="2000" dirty="0" err="1">
                <a:solidFill>
                  <a:srgbClr val="FF0000"/>
                </a:solidFill>
              </a:rPr>
              <a:t>susțin</a:t>
            </a:r>
            <a:r>
              <a:rPr lang="en-GB" sz="2000" dirty="0">
                <a:solidFill>
                  <a:srgbClr val="FF0000"/>
                </a:solidFill>
              </a:rPr>
              <a:t> </a:t>
            </a:r>
            <a:r>
              <a:rPr lang="en-GB" sz="2000" dirty="0" err="1">
                <a:solidFill>
                  <a:srgbClr val="FF0000"/>
                </a:solidFill>
              </a:rPr>
              <a:t>activitățile</a:t>
            </a:r>
            <a:r>
              <a:rPr lang="en-GB" sz="2000" dirty="0">
                <a:solidFill>
                  <a:srgbClr val="FF0000"/>
                </a:solidFill>
              </a:rPr>
              <a:t> </a:t>
            </a:r>
            <a:r>
              <a:rPr lang="en-GB" sz="2000" dirty="0" err="1">
                <a:solidFill>
                  <a:srgbClr val="FF0000"/>
                </a:solidFill>
              </a:rPr>
              <a:t>desfățurate</a:t>
            </a:r>
            <a:r>
              <a:rPr lang="en-GB" sz="2000" dirty="0">
                <a:solidFill>
                  <a:srgbClr val="FF0000"/>
                </a:solidFill>
              </a:rPr>
              <a:t> cu </a:t>
            </a:r>
            <a:r>
              <a:rPr lang="en-GB" sz="2000" dirty="0" err="1">
                <a:solidFill>
                  <a:srgbClr val="FF0000"/>
                </a:solidFill>
              </a:rPr>
              <a:t>grupul</a:t>
            </a:r>
            <a:r>
              <a:rPr lang="en-GB" sz="2000" dirty="0">
                <a:solidFill>
                  <a:srgbClr val="FF0000"/>
                </a:solidFill>
              </a:rPr>
              <a:t> </a:t>
            </a:r>
            <a:r>
              <a:rPr lang="en-GB" sz="2000" dirty="0" err="1">
                <a:solidFill>
                  <a:srgbClr val="FF0000"/>
                </a:solidFill>
              </a:rPr>
              <a:t>clasei</a:t>
            </a:r>
            <a:r>
              <a:rPr lang="en-GB" sz="2000" dirty="0">
                <a:solidFill>
                  <a:srgbClr val="FF0000"/>
                </a:solidFill>
              </a:rPr>
              <a:t>;</a:t>
            </a:r>
            <a:br>
              <a:rPr lang="ro-RO" sz="2000" dirty="0"/>
            </a:br>
            <a:r>
              <a:rPr lang="en-GB" sz="2000" dirty="0" err="1">
                <a:solidFill>
                  <a:srgbClr val="0070C0"/>
                </a:solidFill>
              </a:rPr>
              <a:t>Activități</a:t>
            </a:r>
            <a:r>
              <a:rPr lang="en-GB" sz="2000" dirty="0">
                <a:solidFill>
                  <a:srgbClr val="0070C0"/>
                </a:solidFill>
              </a:rPr>
              <a:t> de </a:t>
            </a:r>
            <a:r>
              <a:rPr lang="en-GB" sz="2000" dirty="0" err="1">
                <a:solidFill>
                  <a:srgbClr val="0070C0"/>
                </a:solidFill>
              </a:rPr>
              <a:t>petrecere</a:t>
            </a:r>
            <a:r>
              <a:rPr lang="en-GB" sz="2000" dirty="0">
                <a:solidFill>
                  <a:srgbClr val="0070C0"/>
                </a:solidFill>
              </a:rPr>
              <a:t> a </a:t>
            </a:r>
            <a:r>
              <a:rPr lang="en-GB" sz="2000" dirty="0" err="1">
                <a:solidFill>
                  <a:srgbClr val="0070C0"/>
                </a:solidFill>
              </a:rPr>
              <a:t>timpului</a:t>
            </a:r>
            <a:r>
              <a:rPr lang="en-GB" sz="2000" dirty="0">
                <a:solidFill>
                  <a:srgbClr val="0070C0"/>
                </a:solidFill>
              </a:rPr>
              <a:t> </a:t>
            </a:r>
            <a:r>
              <a:rPr lang="en-GB" sz="2000" dirty="0" err="1">
                <a:solidFill>
                  <a:srgbClr val="0070C0"/>
                </a:solidFill>
              </a:rPr>
              <a:t>liber</a:t>
            </a:r>
            <a:r>
              <a:rPr lang="en-GB" sz="2000" dirty="0">
                <a:solidFill>
                  <a:srgbClr val="0070C0"/>
                </a:solidFill>
              </a:rPr>
              <a:t> </a:t>
            </a:r>
            <a:r>
              <a:rPr lang="en-GB" sz="2000" dirty="0" err="1">
                <a:solidFill>
                  <a:srgbClr val="0070C0"/>
                </a:solidFill>
              </a:rPr>
              <a:t>în</a:t>
            </a:r>
            <a:r>
              <a:rPr lang="en-GB" sz="2000" dirty="0">
                <a:solidFill>
                  <a:srgbClr val="0070C0"/>
                </a:solidFill>
              </a:rPr>
              <a:t> </a:t>
            </a:r>
            <a:r>
              <a:rPr lang="en-GB" sz="2000" dirty="0" err="1">
                <a:solidFill>
                  <a:srgbClr val="0070C0"/>
                </a:solidFill>
              </a:rPr>
              <a:t>natură</a:t>
            </a:r>
            <a:r>
              <a:rPr lang="en-GB" sz="2000" dirty="0">
                <a:solidFill>
                  <a:srgbClr val="0070C0"/>
                </a:solidFill>
              </a:rPr>
              <a:t> cu </a:t>
            </a:r>
            <a:r>
              <a:rPr lang="en-GB" sz="2000" dirty="0" err="1">
                <a:solidFill>
                  <a:srgbClr val="0070C0"/>
                </a:solidFill>
              </a:rPr>
              <a:t>exemplificare</a:t>
            </a:r>
            <a:r>
              <a:rPr lang="en-GB" sz="2000" dirty="0">
                <a:solidFill>
                  <a:srgbClr val="0070C0"/>
                </a:solidFill>
              </a:rPr>
              <a:t> de </a:t>
            </a:r>
            <a:r>
              <a:rPr lang="en-GB" sz="2000" dirty="0" err="1">
                <a:solidFill>
                  <a:srgbClr val="0070C0"/>
                </a:solidFill>
              </a:rPr>
              <a:t>acțiuni</a:t>
            </a:r>
            <a:r>
              <a:rPr lang="en-GB" sz="2000" dirty="0">
                <a:solidFill>
                  <a:srgbClr val="0070C0"/>
                </a:solidFill>
              </a:rPr>
              <a:t> </a:t>
            </a:r>
            <a:r>
              <a:rPr lang="en-GB" sz="2000" dirty="0" err="1">
                <a:solidFill>
                  <a:srgbClr val="0070C0"/>
                </a:solidFill>
              </a:rPr>
              <a:t>ce</a:t>
            </a:r>
            <a:r>
              <a:rPr lang="en-GB" sz="2000" dirty="0">
                <a:solidFill>
                  <a:srgbClr val="0070C0"/>
                </a:solidFill>
              </a:rPr>
              <a:t> pot </a:t>
            </a:r>
            <a:r>
              <a:rPr lang="en-GB" sz="2000" dirty="0" err="1">
                <a:solidFill>
                  <a:srgbClr val="0070C0"/>
                </a:solidFill>
              </a:rPr>
              <a:t>fi</a:t>
            </a:r>
            <a:r>
              <a:rPr lang="en-GB" sz="2000" dirty="0">
                <a:solidFill>
                  <a:srgbClr val="0070C0"/>
                </a:solidFill>
              </a:rPr>
              <a:t> </a:t>
            </a:r>
            <a:r>
              <a:rPr lang="en-GB" sz="2000" dirty="0" err="1">
                <a:solidFill>
                  <a:srgbClr val="0070C0"/>
                </a:solidFill>
              </a:rPr>
              <a:t>desfășurate</a:t>
            </a:r>
            <a:r>
              <a:rPr lang="en-GB" sz="2000" dirty="0">
                <a:solidFill>
                  <a:srgbClr val="0070C0"/>
                </a:solidFill>
              </a:rPr>
              <a:t> </a:t>
            </a:r>
            <a:r>
              <a:rPr lang="en-GB" sz="2000" dirty="0" err="1">
                <a:solidFill>
                  <a:srgbClr val="0070C0"/>
                </a:solidFill>
              </a:rPr>
              <a:t>atunci</a:t>
            </a:r>
            <a:r>
              <a:rPr lang="en-GB" sz="2000" dirty="0">
                <a:solidFill>
                  <a:srgbClr val="0070C0"/>
                </a:solidFill>
              </a:rPr>
              <a:t> </a:t>
            </a:r>
            <a:r>
              <a:rPr lang="en-GB" sz="2000" dirty="0" err="1">
                <a:solidFill>
                  <a:srgbClr val="0070C0"/>
                </a:solidFill>
              </a:rPr>
              <a:t>când</a:t>
            </a:r>
            <a:r>
              <a:rPr lang="en-GB" sz="2000" dirty="0">
                <a:solidFill>
                  <a:srgbClr val="0070C0"/>
                </a:solidFill>
              </a:rPr>
              <a:t> ne </a:t>
            </a:r>
            <a:r>
              <a:rPr lang="en-GB" sz="2000" dirty="0" err="1">
                <a:solidFill>
                  <a:srgbClr val="0070C0"/>
                </a:solidFill>
              </a:rPr>
              <a:t>aflăm</a:t>
            </a:r>
            <a:r>
              <a:rPr lang="en-GB" sz="2000" dirty="0">
                <a:solidFill>
                  <a:srgbClr val="0070C0"/>
                </a:solidFill>
              </a:rPr>
              <a:t> </a:t>
            </a:r>
            <a:r>
              <a:rPr lang="en-GB" sz="2000" dirty="0" err="1">
                <a:solidFill>
                  <a:srgbClr val="0070C0"/>
                </a:solidFill>
              </a:rPr>
              <a:t>în</a:t>
            </a:r>
            <a:r>
              <a:rPr lang="en-GB" sz="2000" dirty="0">
                <a:solidFill>
                  <a:srgbClr val="0070C0"/>
                </a:solidFill>
              </a:rPr>
              <a:t> </a:t>
            </a:r>
            <a:r>
              <a:rPr lang="en-GB" sz="2000" dirty="0" err="1">
                <a:solidFill>
                  <a:srgbClr val="0070C0"/>
                </a:solidFill>
              </a:rPr>
              <a:t>aer</a:t>
            </a:r>
            <a:r>
              <a:rPr lang="en-GB" sz="2000" dirty="0">
                <a:solidFill>
                  <a:srgbClr val="0070C0"/>
                </a:solidFill>
              </a:rPr>
              <a:t> </a:t>
            </a:r>
            <a:r>
              <a:rPr lang="en-GB" sz="2000" dirty="0" err="1">
                <a:solidFill>
                  <a:srgbClr val="0070C0"/>
                </a:solidFill>
              </a:rPr>
              <a:t>liber</a:t>
            </a:r>
            <a:r>
              <a:rPr lang="en-GB" sz="2000" dirty="0">
                <a:solidFill>
                  <a:srgbClr val="0070C0"/>
                </a:solidFill>
              </a:rPr>
              <a:t>, cu </a:t>
            </a:r>
            <a:r>
              <a:rPr lang="en-GB" sz="2000" dirty="0" err="1">
                <a:solidFill>
                  <a:srgbClr val="0070C0"/>
                </a:solidFill>
              </a:rPr>
              <a:t>vizarea</a:t>
            </a:r>
            <a:r>
              <a:rPr lang="en-GB" sz="2000" dirty="0">
                <a:solidFill>
                  <a:srgbClr val="0070C0"/>
                </a:solidFill>
              </a:rPr>
              <a:t> </a:t>
            </a:r>
            <a:r>
              <a:rPr lang="en-GB" sz="2000" dirty="0" err="1">
                <a:solidFill>
                  <a:srgbClr val="0070C0"/>
                </a:solidFill>
              </a:rPr>
              <a:t>avantajelor</a:t>
            </a:r>
            <a:r>
              <a:rPr lang="en-GB" sz="2000" dirty="0">
                <a:solidFill>
                  <a:srgbClr val="0070C0"/>
                </a:solidFill>
              </a:rPr>
              <a:t> </a:t>
            </a:r>
            <a:r>
              <a:rPr lang="en-GB" sz="2000" dirty="0" err="1">
                <a:solidFill>
                  <a:srgbClr val="0070C0"/>
                </a:solidFill>
              </a:rPr>
              <a:t>pentru</a:t>
            </a:r>
            <a:r>
              <a:rPr lang="en-GB" sz="2000" dirty="0">
                <a:solidFill>
                  <a:srgbClr val="0070C0"/>
                </a:solidFill>
              </a:rPr>
              <a:t> </a:t>
            </a:r>
            <a:r>
              <a:rPr lang="en-GB" sz="2000" dirty="0" err="1">
                <a:solidFill>
                  <a:srgbClr val="0070C0"/>
                </a:solidFill>
              </a:rPr>
              <a:t>propria</a:t>
            </a:r>
            <a:r>
              <a:rPr lang="en-GB" sz="2000" dirty="0">
                <a:solidFill>
                  <a:srgbClr val="0070C0"/>
                </a:solidFill>
              </a:rPr>
              <a:t> </a:t>
            </a:r>
            <a:r>
              <a:rPr lang="en-GB" sz="2000" dirty="0" err="1">
                <a:solidFill>
                  <a:srgbClr val="0070C0"/>
                </a:solidFill>
              </a:rPr>
              <a:t>sănătate</a:t>
            </a:r>
            <a:r>
              <a:rPr lang="en-GB" sz="2000" dirty="0">
                <a:solidFill>
                  <a:srgbClr val="0070C0"/>
                </a:solidFill>
              </a:rPr>
              <a:t> </a:t>
            </a:r>
            <a:r>
              <a:rPr lang="en-GB" sz="2000" dirty="0" err="1">
                <a:solidFill>
                  <a:srgbClr val="0070C0"/>
                </a:solidFill>
              </a:rPr>
              <a:t>și</a:t>
            </a:r>
            <a:r>
              <a:rPr lang="en-GB" sz="2000" dirty="0">
                <a:solidFill>
                  <a:srgbClr val="0070C0"/>
                </a:solidFill>
              </a:rPr>
              <a:t> </a:t>
            </a:r>
            <a:r>
              <a:rPr lang="en-GB" sz="2000" dirty="0" err="1">
                <a:solidFill>
                  <a:srgbClr val="0070C0"/>
                </a:solidFill>
              </a:rPr>
              <a:t>pentru</a:t>
            </a:r>
            <a:r>
              <a:rPr lang="en-GB" sz="2000" dirty="0">
                <a:solidFill>
                  <a:srgbClr val="0070C0"/>
                </a:solidFill>
              </a:rPr>
              <a:t> </a:t>
            </a:r>
            <a:r>
              <a:rPr lang="en-GB" sz="2000" dirty="0" err="1">
                <a:solidFill>
                  <a:srgbClr val="0070C0"/>
                </a:solidFill>
              </a:rPr>
              <a:t>sănătatea</a:t>
            </a:r>
            <a:r>
              <a:rPr lang="en-GB" sz="2000" dirty="0">
                <a:solidFill>
                  <a:srgbClr val="0070C0"/>
                </a:solidFill>
              </a:rPr>
              <a:t> </a:t>
            </a:r>
            <a:r>
              <a:rPr lang="en-GB" sz="2000" dirty="0" err="1">
                <a:solidFill>
                  <a:srgbClr val="0070C0"/>
                </a:solidFill>
              </a:rPr>
              <a:t>planetei</a:t>
            </a:r>
            <a:r>
              <a:rPr lang="en-GB" sz="2000" dirty="0">
                <a:solidFill>
                  <a:srgbClr val="0070C0"/>
                </a:solidFill>
              </a:rPr>
              <a:t> </a:t>
            </a:r>
            <a:r>
              <a:rPr lang="en-GB" sz="2000" dirty="0" err="1">
                <a:solidFill>
                  <a:srgbClr val="0070C0"/>
                </a:solidFill>
              </a:rPr>
              <a:t>Pământ</a:t>
            </a:r>
            <a:r>
              <a:rPr lang="en-GB" sz="2000" dirty="0">
                <a:solidFill>
                  <a:srgbClr val="0070C0"/>
                </a:solidFill>
              </a:rPr>
              <a:t> (</a:t>
            </a:r>
            <a:r>
              <a:rPr lang="en-GB" sz="2000" dirty="0" err="1">
                <a:solidFill>
                  <a:srgbClr val="0070C0"/>
                </a:solidFill>
              </a:rPr>
              <a:t>conectarea</a:t>
            </a:r>
            <a:r>
              <a:rPr lang="en-GB" sz="2000" dirty="0">
                <a:solidFill>
                  <a:srgbClr val="0070C0"/>
                </a:solidFill>
              </a:rPr>
              <a:t> direct cu </a:t>
            </a:r>
            <a:r>
              <a:rPr lang="en-GB" sz="2000" dirty="0" err="1">
                <a:solidFill>
                  <a:srgbClr val="0070C0"/>
                </a:solidFill>
              </a:rPr>
              <a:t>solul</a:t>
            </a:r>
            <a:r>
              <a:rPr lang="en-GB" sz="2000" dirty="0">
                <a:solidFill>
                  <a:srgbClr val="0070C0"/>
                </a:solidFill>
              </a:rPr>
              <a:t> </a:t>
            </a:r>
            <a:r>
              <a:rPr lang="en-GB" sz="2000" dirty="0" err="1">
                <a:solidFill>
                  <a:srgbClr val="0070C0"/>
                </a:solidFill>
              </a:rPr>
              <a:t>sau</a:t>
            </a:r>
            <a:r>
              <a:rPr lang="en-GB" sz="2000" dirty="0">
                <a:solidFill>
                  <a:srgbClr val="0070C0"/>
                </a:solidFill>
              </a:rPr>
              <a:t> cu </a:t>
            </a:r>
            <a:r>
              <a:rPr lang="en-GB" sz="2000" dirty="0" err="1">
                <a:solidFill>
                  <a:srgbClr val="0070C0"/>
                </a:solidFill>
              </a:rPr>
              <a:t>arborii</a:t>
            </a:r>
            <a:r>
              <a:rPr lang="en-GB" sz="2000" dirty="0">
                <a:solidFill>
                  <a:srgbClr val="0070C0"/>
                </a:solidFill>
              </a:rPr>
              <a:t>, </a:t>
            </a:r>
            <a:r>
              <a:rPr lang="en-GB" sz="2000" dirty="0" err="1">
                <a:solidFill>
                  <a:srgbClr val="0070C0"/>
                </a:solidFill>
              </a:rPr>
              <a:t>meditația</a:t>
            </a:r>
            <a:r>
              <a:rPr lang="en-GB" sz="2000" dirty="0">
                <a:solidFill>
                  <a:srgbClr val="0070C0"/>
                </a:solidFill>
              </a:rPr>
              <a:t> </a:t>
            </a:r>
            <a:r>
              <a:rPr lang="en-GB" sz="2000" dirty="0" err="1">
                <a:solidFill>
                  <a:srgbClr val="0070C0"/>
                </a:solidFill>
              </a:rPr>
              <a:t>în</a:t>
            </a:r>
            <a:r>
              <a:rPr lang="en-GB" sz="2000" dirty="0">
                <a:solidFill>
                  <a:srgbClr val="0070C0"/>
                </a:solidFill>
              </a:rPr>
              <a:t> </a:t>
            </a:r>
            <a:r>
              <a:rPr lang="en-GB" sz="2000" dirty="0" err="1">
                <a:solidFill>
                  <a:srgbClr val="0070C0"/>
                </a:solidFill>
              </a:rPr>
              <a:t>natură</a:t>
            </a:r>
            <a:r>
              <a:rPr lang="en-GB" sz="2000" dirty="0">
                <a:solidFill>
                  <a:srgbClr val="0070C0"/>
                </a:solidFill>
              </a:rPr>
              <a:t>, </a:t>
            </a:r>
            <a:r>
              <a:rPr lang="en-GB" sz="2000" dirty="0" err="1">
                <a:solidFill>
                  <a:srgbClr val="0070C0"/>
                </a:solidFill>
              </a:rPr>
              <a:t>ecologizarea</a:t>
            </a:r>
            <a:r>
              <a:rPr lang="en-GB" sz="2000" dirty="0">
                <a:solidFill>
                  <a:srgbClr val="0070C0"/>
                </a:solidFill>
              </a:rPr>
              <a:t> </a:t>
            </a:r>
            <a:r>
              <a:rPr lang="en-GB" sz="2000" dirty="0" err="1">
                <a:solidFill>
                  <a:srgbClr val="0070C0"/>
                </a:solidFill>
              </a:rPr>
              <a:t>locurilor</a:t>
            </a:r>
            <a:r>
              <a:rPr lang="en-GB" sz="2000" dirty="0">
                <a:solidFill>
                  <a:srgbClr val="0070C0"/>
                </a:solidFill>
              </a:rPr>
              <a:t> din </a:t>
            </a:r>
            <a:r>
              <a:rPr lang="en-GB" sz="2000" dirty="0" err="1">
                <a:solidFill>
                  <a:srgbClr val="0070C0"/>
                </a:solidFill>
              </a:rPr>
              <a:t>jur</a:t>
            </a:r>
            <a:r>
              <a:rPr lang="en-GB" sz="2000" dirty="0">
                <a:solidFill>
                  <a:srgbClr val="0070C0"/>
                </a:solidFill>
              </a:rPr>
              <a:t>, </a:t>
            </a:r>
            <a:r>
              <a:rPr lang="en-GB" sz="2000" dirty="0" err="1">
                <a:solidFill>
                  <a:srgbClr val="0070C0"/>
                </a:solidFill>
              </a:rPr>
              <a:t>jocuri</a:t>
            </a:r>
            <a:r>
              <a:rPr lang="en-GB" sz="2000" dirty="0">
                <a:solidFill>
                  <a:srgbClr val="0070C0"/>
                </a:solidFill>
              </a:rPr>
              <a:t> </a:t>
            </a:r>
            <a:r>
              <a:rPr lang="en-GB" sz="2000" dirty="0" err="1">
                <a:solidFill>
                  <a:srgbClr val="0070C0"/>
                </a:solidFill>
              </a:rPr>
              <a:t>în</a:t>
            </a:r>
            <a:r>
              <a:rPr lang="en-GB" sz="2000" dirty="0">
                <a:solidFill>
                  <a:srgbClr val="0070C0"/>
                </a:solidFill>
              </a:rPr>
              <a:t> </a:t>
            </a:r>
            <a:r>
              <a:rPr lang="en-GB" sz="2000" dirty="0" err="1">
                <a:solidFill>
                  <a:srgbClr val="0070C0"/>
                </a:solidFill>
              </a:rPr>
              <a:t>aer</a:t>
            </a:r>
            <a:r>
              <a:rPr lang="en-GB" sz="2000" dirty="0">
                <a:solidFill>
                  <a:srgbClr val="0070C0"/>
                </a:solidFill>
              </a:rPr>
              <a:t> </a:t>
            </a:r>
            <a:r>
              <a:rPr lang="en-GB" sz="2000" dirty="0" err="1">
                <a:solidFill>
                  <a:srgbClr val="0070C0"/>
                </a:solidFill>
              </a:rPr>
              <a:t>liber</a:t>
            </a:r>
            <a:r>
              <a:rPr lang="en-GB" sz="2000" dirty="0">
                <a:solidFill>
                  <a:srgbClr val="0070C0"/>
                </a:solidFill>
              </a:rPr>
              <a:t> cu </a:t>
            </a:r>
            <a:r>
              <a:rPr lang="en-GB" sz="2000" dirty="0" err="1">
                <a:solidFill>
                  <a:srgbClr val="0070C0"/>
                </a:solidFill>
              </a:rPr>
              <a:t>obiecte</a:t>
            </a:r>
            <a:r>
              <a:rPr lang="en-GB" sz="2000" dirty="0">
                <a:solidFill>
                  <a:srgbClr val="0070C0"/>
                </a:solidFill>
              </a:rPr>
              <a:t> din </a:t>
            </a:r>
            <a:r>
              <a:rPr lang="en-GB" sz="2000" dirty="0" err="1">
                <a:solidFill>
                  <a:srgbClr val="0070C0"/>
                </a:solidFill>
              </a:rPr>
              <a:t>natură</a:t>
            </a:r>
            <a:r>
              <a:rPr lang="en-GB" sz="2000" dirty="0">
                <a:solidFill>
                  <a:srgbClr val="0070C0"/>
                </a:solidFill>
              </a:rPr>
              <a:t>- </a:t>
            </a:r>
            <a:r>
              <a:rPr lang="en-GB" sz="2000" dirty="0" err="1">
                <a:solidFill>
                  <a:srgbClr val="0070C0"/>
                </a:solidFill>
              </a:rPr>
              <a:t>fără</a:t>
            </a:r>
            <a:r>
              <a:rPr lang="en-GB" sz="2000" dirty="0">
                <a:solidFill>
                  <a:srgbClr val="0070C0"/>
                </a:solidFill>
              </a:rPr>
              <a:t> a </a:t>
            </a:r>
            <a:r>
              <a:rPr lang="en-GB" sz="2000" dirty="0" err="1">
                <a:solidFill>
                  <a:srgbClr val="0070C0"/>
                </a:solidFill>
              </a:rPr>
              <a:t>rupe</a:t>
            </a:r>
            <a:r>
              <a:rPr lang="en-GB" sz="2000" dirty="0">
                <a:solidFill>
                  <a:srgbClr val="0070C0"/>
                </a:solidFill>
              </a:rPr>
              <a:t> </a:t>
            </a:r>
            <a:r>
              <a:rPr lang="en-GB" sz="2000" dirty="0" err="1">
                <a:solidFill>
                  <a:srgbClr val="0070C0"/>
                </a:solidFill>
              </a:rPr>
              <a:t>vegetația</a:t>
            </a:r>
            <a:r>
              <a:rPr lang="en-GB" sz="2000" dirty="0">
                <a:solidFill>
                  <a:srgbClr val="0070C0"/>
                </a:solidFill>
              </a:rPr>
              <a:t> </a:t>
            </a:r>
            <a:r>
              <a:rPr lang="en-GB" sz="2000" dirty="0" err="1">
                <a:solidFill>
                  <a:srgbClr val="0070C0"/>
                </a:solidFill>
              </a:rPr>
              <a:t>sau</a:t>
            </a:r>
            <a:r>
              <a:rPr lang="en-GB" sz="2000" dirty="0">
                <a:solidFill>
                  <a:srgbClr val="0070C0"/>
                </a:solidFill>
              </a:rPr>
              <a:t> </a:t>
            </a:r>
            <a:r>
              <a:rPr lang="en-GB" sz="2000" dirty="0" err="1">
                <a:solidFill>
                  <a:srgbClr val="0070C0"/>
                </a:solidFill>
              </a:rPr>
              <a:t>arborii</a:t>
            </a:r>
            <a:r>
              <a:rPr lang="en-GB" sz="2000" dirty="0">
                <a:solidFill>
                  <a:srgbClr val="0070C0"/>
                </a:solidFill>
              </a:rPr>
              <a:t>).</a:t>
            </a:r>
            <a:br>
              <a:rPr lang="ro-RO" sz="2000" dirty="0"/>
            </a:br>
            <a:endParaRPr lang="ro-RO"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610600" cy="5544312"/>
          </a:xfrm>
        </p:spPr>
        <p:txBody>
          <a:bodyPr>
            <a:normAutofit fontScale="90000"/>
          </a:bodyPr>
          <a:lstStyle/>
          <a:p>
            <a:r>
              <a:rPr lang="ro-RO" sz="2200" b="1" dirty="0"/>
              <a:t>                                      </a:t>
            </a:r>
            <a:r>
              <a:rPr lang="en-GB" sz="2200" b="1" dirty="0" err="1"/>
              <a:t>Rolul</a:t>
            </a:r>
            <a:r>
              <a:rPr lang="en-GB" sz="2200" b="1" dirty="0"/>
              <a:t> </a:t>
            </a:r>
            <a:r>
              <a:rPr lang="en-GB" sz="2200" b="1" dirty="0" err="1"/>
              <a:t>cadrului</a:t>
            </a:r>
            <a:r>
              <a:rPr lang="en-GB" sz="2200" b="1" dirty="0"/>
              <a:t> didactic </a:t>
            </a:r>
            <a:r>
              <a:rPr lang="en-GB" sz="2200" b="1" dirty="0" err="1"/>
              <a:t>și</a:t>
            </a:r>
            <a:r>
              <a:rPr lang="en-GB" sz="2200" b="1" dirty="0"/>
              <a:t> al </a:t>
            </a:r>
            <a:r>
              <a:rPr lang="en-GB" sz="2200" b="1" dirty="0" err="1"/>
              <a:t>comunității</a:t>
            </a:r>
            <a:br>
              <a:rPr lang="ro-RO" sz="2200" dirty="0"/>
            </a:br>
            <a:r>
              <a:rPr lang="en-GB" sz="2200" b="1" dirty="0"/>
              <a:t>	</a:t>
            </a:r>
            <a:r>
              <a:rPr lang="en-GB" sz="2200" dirty="0" err="1">
                <a:solidFill>
                  <a:srgbClr val="FF0000"/>
                </a:solidFill>
              </a:rPr>
              <a:t>Pentru</a:t>
            </a:r>
            <a:r>
              <a:rPr lang="en-GB" sz="2200" dirty="0">
                <a:solidFill>
                  <a:srgbClr val="FF0000"/>
                </a:solidFill>
              </a:rPr>
              <a:t> a </a:t>
            </a:r>
            <a:r>
              <a:rPr lang="en-GB" sz="2200" dirty="0" err="1">
                <a:solidFill>
                  <a:srgbClr val="FF0000"/>
                </a:solidFill>
              </a:rPr>
              <a:t>susține</a:t>
            </a:r>
            <a:r>
              <a:rPr lang="en-GB" sz="2200" dirty="0">
                <a:solidFill>
                  <a:srgbClr val="FF0000"/>
                </a:solidFill>
              </a:rPr>
              <a:t> o </a:t>
            </a:r>
            <a:r>
              <a:rPr lang="en-GB" sz="2200" dirty="0" err="1">
                <a:solidFill>
                  <a:srgbClr val="FF0000"/>
                </a:solidFill>
              </a:rPr>
              <a:t>educație</a:t>
            </a:r>
            <a:r>
              <a:rPr lang="en-GB" sz="2200" dirty="0">
                <a:solidFill>
                  <a:srgbClr val="FF0000"/>
                </a:solidFill>
              </a:rPr>
              <a:t> </a:t>
            </a:r>
            <a:r>
              <a:rPr lang="en-GB" sz="2200" dirty="0" err="1">
                <a:solidFill>
                  <a:srgbClr val="FF0000"/>
                </a:solidFill>
              </a:rPr>
              <a:t>durabilă</a:t>
            </a:r>
            <a:r>
              <a:rPr lang="en-GB" sz="2200" dirty="0">
                <a:solidFill>
                  <a:srgbClr val="FF0000"/>
                </a:solidFill>
              </a:rPr>
              <a:t>, </a:t>
            </a:r>
            <a:r>
              <a:rPr lang="en-GB" sz="2200" dirty="0" err="1">
                <a:solidFill>
                  <a:srgbClr val="FF0000"/>
                </a:solidFill>
              </a:rPr>
              <a:t>profesorul</a:t>
            </a:r>
            <a:r>
              <a:rPr lang="en-GB" sz="2200" dirty="0">
                <a:solidFill>
                  <a:srgbClr val="FF0000"/>
                </a:solidFill>
              </a:rPr>
              <a:t> </a:t>
            </a:r>
            <a:r>
              <a:rPr lang="en-GB" sz="2200" dirty="0" err="1">
                <a:solidFill>
                  <a:srgbClr val="FF0000"/>
                </a:solidFill>
              </a:rPr>
              <a:t>devine</a:t>
            </a:r>
            <a:r>
              <a:rPr lang="en-GB" sz="2200" dirty="0">
                <a:solidFill>
                  <a:srgbClr val="FF0000"/>
                </a:solidFill>
              </a:rPr>
              <a:t> facilitator al </a:t>
            </a:r>
            <a:r>
              <a:rPr lang="en-GB" sz="2200" dirty="0" err="1">
                <a:solidFill>
                  <a:srgbClr val="FF0000"/>
                </a:solidFill>
              </a:rPr>
              <a:t>învățării</a:t>
            </a:r>
            <a:r>
              <a:rPr lang="en-GB" sz="2200" dirty="0">
                <a:solidFill>
                  <a:srgbClr val="FF0000"/>
                </a:solidFill>
              </a:rPr>
              <a:t> </a:t>
            </a:r>
            <a:r>
              <a:rPr lang="en-GB" sz="2200" dirty="0" err="1">
                <a:solidFill>
                  <a:srgbClr val="FF0000"/>
                </a:solidFill>
              </a:rPr>
              <a:t>prin</a:t>
            </a:r>
            <a:r>
              <a:rPr lang="en-GB" sz="2200" dirty="0">
                <a:solidFill>
                  <a:srgbClr val="FF0000"/>
                </a:solidFill>
              </a:rPr>
              <a:t> </a:t>
            </a:r>
            <a:r>
              <a:rPr lang="en-GB" sz="2200" dirty="0" err="1">
                <a:solidFill>
                  <a:srgbClr val="FF0000"/>
                </a:solidFill>
              </a:rPr>
              <a:t>experiență</a:t>
            </a:r>
            <a:r>
              <a:rPr lang="en-GB" sz="2200" dirty="0">
                <a:solidFill>
                  <a:srgbClr val="FF0000"/>
                </a:solidFill>
              </a:rPr>
              <a:t>, </a:t>
            </a:r>
            <a:r>
              <a:rPr lang="en-GB" sz="2200" dirty="0" err="1">
                <a:solidFill>
                  <a:srgbClr val="FF0000"/>
                </a:solidFill>
              </a:rPr>
              <a:t>iar</a:t>
            </a:r>
            <a:r>
              <a:rPr lang="en-GB" sz="2200" dirty="0">
                <a:solidFill>
                  <a:srgbClr val="FF0000"/>
                </a:solidFill>
              </a:rPr>
              <a:t> </a:t>
            </a:r>
            <a:r>
              <a:rPr lang="en-GB" sz="2200" dirty="0" err="1">
                <a:solidFill>
                  <a:srgbClr val="FF0000"/>
                </a:solidFill>
              </a:rPr>
              <a:t>colaborarea</a:t>
            </a:r>
            <a:r>
              <a:rPr lang="en-GB" sz="2200" dirty="0">
                <a:solidFill>
                  <a:srgbClr val="FF0000"/>
                </a:solidFill>
              </a:rPr>
              <a:t> cu </a:t>
            </a:r>
            <a:r>
              <a:rPr lang="en-GB" sz="2200" dirty="0" err="1">
                <a:solidFill>
                  <a:srgbClr val="FF0000"/>
                </a:solidFill>
              </a:rPr>
              <a:t>părinții</a:t>
            </a:r>
            <a:r>
              <a:rPr lang="en-GB" sz="2200" dirty="0">
                <a:solidFill>
                  <a:srgbClr val="FF0000"/>
                </a:solidFill>
              </a:rPr>
              <a:t>, </a:t>
            </a:r>
            <a:r>
              <a:rPr lang="en-GB" sz="2200" dirty="0" err="1">
                <a:solidFill>
                  <a:srgbClr val="FF0000"/>
                </a:solidFill>
              </a:rPr>
              <a:t>colaborarea</a:t>
            </a:r>
            <a:r>
              <a:rPr lang="en-GB" sz="2200" dirty="0">
                <a:solidFill>
                  <a:srgbClr val="FF0000"/>
                </a:solidFill>
              </a:rPr>
              <a:t> cu </a:t>
            </a:r>
            <a:r>
              <a:rPr lang="en-GB" sz="2200" dirty="0" err="1">
                <a:solidFill>
                  <a:srgbClr val="FF0000"/>
                </a:solidFill>
              </a:rPr>
              <a:t>organizații</a:t>
            </a:r>
            <a:r>
              <a:rPr lang="en-GB" sz="2200" dirty="0">
                <a:solidFill>
                  <a:srgbClr val="FF0000"/>
                </a:solidFill>
              </a:rPr>
              <a:t> </a:t>
            </a:r>
            <a:r>
              <a:rPr lang="en-GB" sz="2200" dirty="0" err="1">
                <a:solidFill>
                  <a:srgbClr val="FF0000"/>
                </a:solidFill>
              </a:rPr>
              <a:t>nonguvernamentale</a:t>
            </a:r>
            <a:r>
              <a:rPr lang="en-GB" sz="2200" dirty="0">
                <a:solidFill>
                  <a:srgbClr val="FF0000"/>
                </a:solidFill>
              </a:rPr>
              <a:t> de </a:t>
            </a:r>
            <a:r>
              <a:rPr lang="en-GB" sz="2200" dirty="0" err="1">
                <a:solidFill>
                  <a:srgbClr val="FF0000"/>
                </a:solidFill>
              </a:rPr>
              <a:t>profil</a:t>
            </a:r>
            <a:r>
              <a:rPr lang="en-GB" sz="2200" dirty="0">
                <a:solidFill>
                  <a:srgbClr val="FF0000"/>
                </a:solidFill>
              </a:rPr>
              <a:t> </a:t>
            </a:r>
            <a:r>
              <a:rPr lang="en-GB" sz="2200" dirty="0" err="1">
                <a:solidFill>
                  <a:srgbClr val="FF0000"/>
                </a:solidFill>
              </a:rPr>
              <a:t>sau</a:t>
            </a:r>
            <a:r>
              <a:rPr lang="en-GB" sz="2200" dirty="0">
                <a:solidFill>
                  <a:srgbClr val="FF0000"/>
                </a:solidFill>
              </a:rPr>
              <a:t> </a:t>
            </a:r>
            <a:r>
              <a:rPr lang="en-GB" sz="2200" dirty="0" err="1">
                <a:solidFill>
                  <a:srgbClr val="FF0000"/>
                </a:solidFill>
              </a:rPr>
              <a:t>autoritățile</a:t>
            </a:r>
            <a:r>
              <a:rPr lang="en-GB" sz="2200" dirty="0">
                <a:solidFill>
                  <a:srgbClr val="FF0000"/>
                </a:solidFill>
              </a:rPr>
              <a:t> locale </a:t>
            </a:r>
            <a:r>
              <a:rPr lang="en-GB" sz="2200" dirty="0" err="1">
                <a:solidFill>
                  <a:srgbClr val="FF0000"/>
                </a:solidFill>
              </a:rPr>
              <a:t>poate</a:t>
            </a:r>
            <a:r>
              <a:rPr lang="en-GB" sz="2200" dirty="0">
                <a:solidFill>
                  <a:srgbClr val="FF0000"/>
                </a:solidFill>
              </a:rPr>
              <a:t> </a:t>
            </a:r>
            <a:r>
              <a:rPr lang="en-GB" sz="2200" dirty="0" err="1">
                <a:solidFill>
                  <a:srgbClr val="FF0000"/>
                </a:solidFill>
              </a:rPr>
              <a:t>consolida</a:t>
            </a:r>
            <a:r>
              <a:rPr lang="en-GB" sz="2200" dirty="0">
                <a:solidFill>
                  <a:srgbClr val="FF0000"/>
                </a:solidFill>
              </a:rPr>
              <a:t> </a:t>
            </a:r>
            <a:r>
              <a:rPr lang="en-GB" sz="2200" dirty="0" err="1">
                <a:solidFill>
                  <a:srgbClr val="FF0000"/>
                </a:solidFill>
              </a:rPr>
              <a:t>impactul</a:t>
            </a:r>
            <a:r>
              <a:rPr lang="en-GB" sz="2200" dirty="0">
                <a:solidFill>
                  <a:srgbClr val="FF0000"/>
                </a:solidFill>
              </a:rPr>
              <a:t> </a:t>
            </a:r>
            <a:r>
              <a:rPr lang="en-GB" sz="2200" dirty="0" err="1">
                <a:solidFill>
                  <a:srgbClr val="FF0000"/>
                </a:solidFill>
              </a:rPr>
              <a:t>educației</a:t>
            </a:r>
            <a:r>
              <a:rPr lang="en-GB" sz="2200" dirty="0">
                <a:solidFill>
                  <a:srgbClr val="FF0000"/>
                </a:solidFill>
              </a:rPr>
              <a:t> </a:t>
            </a:r>
            <a:r>
              <a:rPr lang="en-GB" sz="2200" dirty="0" err="1">
                <a:solidFill>
                  <a:srgbClr val="FF0000"/>
                </a:solidFill>
              </a:rPr>
              <a:t>dezvoltării</a:t>
            </a:r>
            <a:r>
              <a:rPr lang="en-GB" sz="2200" dirty="0">
                <a:solidFill>
                  <a:srgbClr val="FF0000"/>
                </a:solidFill>
              </a:rPr>
              <a:t> </a:t>
            </a:r>
            <a:r>
              <a:rPr lang="en-GB" sz="2200" dirty="0" err="1">
                <a:solidFill>
                  <a:srgbClr val="FF0000"/>
                </a:solidFill>
              </a:rPr>
              <a:t>durabile</a:t>
            </a:r>
            <a:r>
              <a:rPr lang="en-GB" sz="2200" dirty="0">
                <a:solidFill>
                  <a:srgbClr val="FF0000"/>
                </a:solidFill>
              </a:rPr>
              <a:t>. </a:t>
            </a:r>
            <a:r>
              <a:rPr lang="en-GB" sz="2200" dirty="0" err="1">
                <a:solidFill>
                  <a:srgbClr val="FF0000"/>
                </a:solidFill>
              </a:rPr>
              <a:t>Exemplele</a:t>
            </a:r>
            <a:r>
              <a:rPr lang="en-GB" sz="2200" dirty="0">
                <a:solidFill>
                  <a:srgbClr val="FF0000"/>
                </a:solidFill>
              </a:rPr>
              <a:t> po</a:t>
            </a:r>
            <a:r>
              <a:rPr lang="ro-RO" sz="2200" dirty="0">
                <a:solidFill>
                  <a:srgbClr val="FF0000"/>
                </a:solidFill>
              </a:rPr>
              <a:t>z</a:t>
            </a:r>
            <a:r>
              <a:rPr lang="en-GB" sz="2200" dirty="0" err="1">
                <a:solidFill>
                  <a:srgbClr val="FF0000"/>
                </a:solidFill>
              </a:rPr>
              <a:t>itive</a:t>
            </a:r>
            <a:r>
              <a:rPr lang="en-GB" sz="2200" dirty="0">
                <a:solidFill>
                  <a:srgbClr val="FF0000"/>
                </a:solidFill>
              </a:rPr>
              <a:t> </a:t>
            </a:r>
            <a:r>
              <a:rPr lang="en-GB" sz="2200" dirty="0" err="1">
                <a:solidFill>
                  <a:srgbClr val="FF0000"/>
                </a:solidFill>
              </a:rPr>
              <a:t>și</a:t>
            </a:r>
            <a:r>
              <a:rPr lang="en-GB" sz="2200" dirty="0">
                <a:solidFill>
                  <a:srgbClr val="FF0000"/>
                </a:solidFill>
              </a:rPr>
              <a:t> </a:t>
            </a:r>
            <a:r>
              <a:rPr lang="en-GB" sz="2200" dirty="0" err="1">
                <a:solidFill>
                  <a:srgbClr val="FF0000"/>
                </a:solidFill>
              </a:rPr>
              <a:t>implicarea</a:t>
            </a:r>
            <a:r>
              <a:rPr lang="en-GB" sz="2200" dirty="0">
                <a:solidFill>
                  <a:srgbClr val="FF0000"/>
                </a:solidFill>
              </a:rPr>
              <a:t> </a:t>
            </a:r>
            <a:r>
              <a:rPr lang="en-GB" sz="2200" dirty="0" err="1">
                <a:solidFill>
                  <a:srgbClr val="FF0000"/>
                </a:solidFill>
              </a:rPr>
              <a:t>reală</a:t>
            </a:r>
            <a:r>
              <a:rPr lang="en-GB" sz="2200" dirty="0">
                <a:solidFill>
                  <a:srgbClr val="FF0000"/>
                </a:solidFill>
              </a:rPr>
              <a:t> sunt </a:t>
            </a:r>
            <a:r>
              <a:rPr lang="en-GB" sz="2200" dirty="0" err="1">
                <a:solidFill>
                  <a:srgbClr val="FF0000"/>
                </a:solidFill>
              </a:rPr>
              <a:t>esențiale</a:t>
            </a:r>
            <a:r>
              <a:rPr lang="en-GB" sz="2200" dirty="0">
                <a:solidFill>
                  <a:srgbClr val="FF0000"/>
                </a:solidFill>
              </a:rPr>
              <a:t> </a:t>
            </a:r>
            <a:r>
              <a:rPr lang="en-GB" sz="2200" dirty="0" err="1">
                <a:solidFill>
                  <a:srgbClr val="FF0000"/>
                </a:solidFill>
              </a:rPr>
              <a:t>în</a:t>
            </a:r>
            <a:r>
              <a:rPr lang="en-GB" sz="2200" dirty="0">
                <a:solidFill>
                  <a:srgbClr val="FF0000"/>
                </a:solidFill>
              </a:rPr>
              <a:t> </a:t>
            </a:r>
            <a:r>
              <a:rPr lang="en-GB" sz="2200" dirty="0" err="1">
                <a:solidFill>
                  <a:srgbClr val="FF0000"/>
                </a:solidFill>
              </a:rPr>
              <a:t>formarea</a:t>
            </a:r>
            <a:r>
              <a:rPr lang="en-GB" sz="2200" dirty="0">
                <a:solidFill>
                  <a:srgbClr val="FF0000"/>
                </a:solidFill>
              </a:rPr>
              <a:t> </a:t>
            </a:r>
            <a:r>
              <a:rPr lang="en-GB" sz="2200" dirty="0" err="1">
                <a:solidFill>
                  <a:srgbClr val="FF0000"/>
                </a:solidFill>
              </a:rPr>
              <a:t>unei</a:t>
            </a:r>
            <a:r>
              <a:rPr lang="en-GB" sz="2200" dirty="0">
                <a:solidFill>
                  <a:srgbClr val="FF0000"/>
                </a:solidFill>
              </a:rPr>
              <a:t> </a:t>
            </a:r>
            <a:r>
              <a:rPr lang="en-GB" sz="2200" dirty="0" err="1">
                <a:solidFill>
                  <a:srgbClr val="FF0000"/>
                </a:solidFill>
              </a:rPr>
              <a:t>mentalități</a:t>
            </a:r>
            <a:r>
              <a:rPr lang="en-GB" sz="2200" dirty="0">
                <a:solidFill>
                  <a:srgbClr val="FF0000"/>
                </a:solidFill>
              </a:rPr>
              <a:t> </a:t>
            </a:r>
            <a:r>
              <a:rPr lang="en-GB" sz="2200" dirty="0" err="1">
                <a:solidFill>
                  <a:srgbClr val="FF0000"/>
                </a:solidFill>
              </a:rPr>
              <a:t>durabile</a:t>
            </a:r>
            <a:r>
              <a:rPr lang="en-GB" sz="2200" dirty="0">
                <a:solidFill>
                  <a:srgbClr val="FF0000"/>
                </a:solidFill>
              </a:rPr>
              <a:t>. Este </a:t>
            </a:r>
            <a:r>
              <a:rPr lang="en-GB" sz="2200" dirty="0" err="1">
                <a:solidFill>
                  <a:srgbClr val="FF0000"/>
                </a:solidFill>
              </a:rPr>
              <a:t>foarte</a:t>
            </a:r>
            <a:r>
              <a:rPr lang="en-GB" sz="2200" dirty="0">
                <a:solidFill>
                  <a:srgbClr val="FF0000"/>
                </a:solidFill>
              </a:rPr>
              <a:t> important </a:t>
            </a:r>
            <a:r>
              <a:rPr lang="en-GB" sz="2200" dirty="0" err="1">
                <a:solidFill>
                  <a:srgbClr val="FF0000"/>
                </a:solidFill>
              </a:rPr>
              <a:t>sa-i</a:t>
            </a:r>
            <a:r>
              <a:rPr lang="en-GB" sz="2200" dirty="0">
                <a:solidFill>
                  <a:srgbClr val="FF0000"/>
                </a:solidFill>
              </a:rPr>
              <a:t> </a:t>
            </a:r>
            <a:r>
              <a:rPr lang="en-GB" sz="2200" dirty="0" err="1">
                <a:solidFill>
                  <a:srgbClr val="FF0000"/>
                </a:solidFill>
              </a:rPr>
              <a:t>învățăm</a:t>
            </a:r>
            <a:r>
              <a:rPr lang="en-GB" sz="2200" dirty="0">
                <a:solidFill>
                  <a:srgbClr val="FF0000"/>
                </a:solidFill>
              </a:rPr>
              <a:t> </a:t>
            </a:r>
            <a:r>
              <a:rPr lang="en-GB" sz="2200" dirty="0" err="1">
                <a:solidFill>
                  <a:srgbClr val="FF0000"/>
                </a:solidFill>
              </a:rPr>
              <a:t>pe</a:t>
            </a:r>
            <a:r>
              <a:rPr lang="en-GB" sz="2200" dirty="0">
                <a:solidFill>
                  <a:srgbClr val="FF0000"/>
                </a:solidFill>
              </a:rPr>
              <a:t> </a:t>
            </a:r>
            <a:r>
              <a:rPr lang="en-GB" sz="2200" dirty="0" err="1">
                <a:solidFill>
                  <a:srgbClr val="FF0000"/>
                </a:solidFill>
              </a:rPr>
              <a:t>cei</a:t>
            </a:r>
            <a:r>
              <a:rPr lang="en-GB" sz="2200" dirty="0">
                <a:solidFill>
                  <a:srgbClr val="FF0000"/>
                </a:solidFill>
              </a:rPr>
              <a:t> </a:t>
            </a:r>
            <a:r>
              <a:rPr lang="en-GB" sz="2200" dirty="0" err="1">
                <a:solidFill>
                  <a:srgbClr val="FF0000"/>
                </a:solidFill>
              </a:rPr>
              <a:t>mici</a:t>
            </a:r>
            <a:r>
              <a:rPr lang="en-GB" sz="2200" dirty="0">
                <a:solidFill>
                  <a:srgbClr val="FF0000"/>
                </a:solidFill>
              </a:rPr>
              <a:t> </a:t>
            </a:r>
            <a:r>
              <a:rPr lang="en-GB" sz="2200" dirty="0" err="1">
                <a:solidFill>
                  <a:srgbClr val="FF0000"/>
                </a:solidFill>
              </a:rPr>
              <a:t>că</a:t>
            </a:r>
            <a:r>
              <a:rPr lang="en-GB" sz="2200" dirty="0">
                <a:solidFill>
                  <a:srgbClr val="FF0000"/>
                </a:solidFill>
              </a:rPr>
              <a:t> </a:t>
            </a:r>
            <a:r>
              <a:rPr lang="en-GB" sz="2200" dirty="0" err="1">
                <a:solidFill>
                  <a:srgbClr val="FF0000"/>
                </a:solidFill>
              </a:rPr>
              <a:t>schimbarea</a:t>
            </a:r>
            <a:r>
              <a:rPr lang="en-GB" sz="2200" dirty="0">
                <a:solidFill>
                  <a:srgbClr val="FF0000"/>
                </a:solidFill>
              </a:rPr>
              <a:t> </a:t>
            </a:r>
            <a:r>
              <a:rPr lang="en-GB" sz="2200" dirty="0" err="1">
                <a:solidFill>
                  <a:srgbClr val="FF0000"/>
                </a:solidFill>
              </a:rPr>
              <a:t>în</a:t>
            </a:r>
            <a:r>
              <a:rPr lang="en-GB" sz="2200" dirty="0">
                <a:solidFill>
                  <a:srgbClr val="FF0000"/>
                </a:solidFill>
              </a:rPr>
              <a:t> </a:t>
            </a:r>
            <a:r>
              <a:rPr lang="en-GB" sz="2200" dirty="0" err="1">
                <a:solidFill>
                  <a:srgbClr val="FF0000"/>
                </a:solidFill>
              </a:rPr>
              <a:t>bine</a:t>
            </a:r>
            <a:r>
              <a:rPr lang="en-GB" sz="2200" dirty="0">
                <a:solidFill>
                  <a:srgbClr val="FF0000"/>
                </a:solidFill>
              </a:rPr>
              <a:t> </a:t>
            </a:r>
            <a:r>
              <a:rPr lang="en-GB" sz="2200" dirty="0" err="1">
                <a:solidFill>
                  <a:srgbClr val="FF0000"/>
                </a:solidFill>
              </a:rPr>
              <a:t>pornește</a:t>
            </a:r>
            <a:r>
              <a:rPr lang="en-GB" sz="2200" dirty="0">
                <a:solidFill>
                  <a:srgbClr val="FF0000"/>
                </a:solidFill>
              </a:rPr>
              <a:t> de la </a:t>
            </a:r>
            <a:r>
              <a:rPr lang="en-GB" sz="2200" dirty="0" err="1">
                <a:solidFill>
                  <a:srgbClr val="FF0000"/>
                </a:solidFill>
              </a:rPr>
              <a:t>fiecare</a:t>
            </a:r>
            <a:r>
              <a:rPr lang="en-GB" sz="2200" dirty="0">
                <a:solidFill>
                  <a:srgbClr val="FF0000"/>
                </a:solidFill>
              </a:rPr>
              <a:t> </a:t>
            </a:r>
            <a:r>
              <a:rPr lang="en-GB" sz="2200" dirty="0" err="1">
                <a:solidFill>
                  <a:srgbClr val="FF0000"/>
                </a:solidFill>
              </a:rPr>
              <a:t>acțiune</a:t>
            </a:r>
            <a:r>
              <a:rPr lang="en-GB" sz="2200" dirty="0">
                <a:solidFill>
                  <a:srgbClr val="FF0000"/>
                </a:solidFill>
              </a:rPr>
              <a:t> a </a:t>
            </a:r>
            <a:r>
              <a:rPr lang="en-GB" sz="2200" dirty="0" err="1">
                <a:solidFill>
                  <a:srgbClr val="FF0000"/>
                </a:solidFill>
              </a:rPr>
              <a:t>fiecărui</a:t>
            </a:r>
            <a:r>
              <a:rPr lang="en-GB" sz="2200" dirty="0">
                <a:solidFill>
                  <a:srgbClr val="FF0000"/>
                </a:solidFill>
              </a:rPr>
              <a:t> </a:t>
            </a:r>
            <a:r>
              <a:rPr lang="en-GB" sz="2200" dirty="0" err="1">
                <a:solidFill>
                  <a:srgbClr val="FF0000"/>
                </a:solidFill>
              </a:rPr>
              <a:t>cetățean</a:t>
            </a:r>
            <a:r>
              <a:rPr lang="en-GB" sz="2200" dirty="0">
                <a:solidFill>
                  <a:srgbClr val="FF0000"/>
                </a:solidFill>
              </a:rPr>
              <a:t> al </a:t>
            </a:r>
            <a:r>
              <a:rPr lang="en-GB" sz="2200" dirty="0" err="1">
                <a:solidFill>
                  <a:srgbClr val="FF0000"/>
                </a:solidFill>
              </a:rPr>
              <a:t>societății</a:t>
            </a:r>
            <a:r>
              <a:rPr lang="en-GB" sz="2200" dirty="0">
                <a:solidFill>
                  <a:srgbClr val="FF0000"/>
                </a:solidFill>
              </a:rPr>
              <a:t>. </a:t>
            </a:r>
            <a:r>
              <a:rPr lang="en-GB" sz="2200" dirty="0" err="1">
                <a:solidFill>
                  <a:srgbClr val="FF0000"/>
                </a:solidFill>
              </a:rPr>
              <a:t>Și</a:t>
            </a:r>
            <a:r>
              <a:rPr lang="en-GB" sz="2200" dirty="0">
                <a:solidFill>
                  <a:srgbClr val="FF0000"/>
                </a:solidFill>
              </a:rPr>
              <a:t> </a:t>
            </a:r>
            <a:r>
              <a:rPr lang="en-GB" sz="2200" dirty="0" err="1">
                <a:solidFill>
                  <a:srgbClr val="FF0000"/>
                </a:solidFill>
              </a:rPr>
              <a:t>dacă</a:t>
            </a:r>
            <a:r>
              <a:rPr lang="en-GB" sz="2200" dirty="0">
                <a:solidFill>
                  <a:srgbClr val="FF0000"/>
                </a:solidFill>
              </a:rPr>
              <a:t> </a:t>
            </a:r>
            <a:r>
              <a:rPr lang="en-GB" sz="2200" dirty="0" err="1">
                <a:solidFill>
                  <a:srgbClr val="FF0000"/>
                </a:solidFill>
              </a:rPr>
              <a:t>spre</a:t>
            </a:r>
            <a:r>
              <a:rPr lang="en-GB" sz="2200" dirty="0">
                <a:solidFill>
                  <a:srgbClr val="FF0000"/>
                </a:solidFill>
              </a:rPr>
              <a:t> </a:t>
            </a:r>
            <a:r>
              <a:rPr lang="en-GB" sz="2200" dirty="0" err="1">
                <a:solidFill>
                  <a:srgbClr val="FF0000"/>
                </a:solidFill>
              </a:rPr>
              <a:t>exemplu</a:t>
            </a:r>
            <a:r>
              <a:rPr lang="en-GB" sz="2200" dirty="0">
                <a:solidFill>
                  <a:srgbClr val="FF0000"/>
                </a:solidFill>
              </a:rPr>
              <a:t>, el </a:t>
            </a:r>
            <a:r>
              <a:rPr lang="en-GB" sz="2200" dirty="0" err="1">
                <a:solidFill>
                  <a:srgbClr val="FF0000"/>
                </a:solidFill>
              </a:rPr>
              <a:t>va</a:t>
            </a:r>
            <a:r>
              <a:rPr lang="en-GB" sz="2200" dirty="0">
                <a:solidFill>
                  <a:srgbClr val="FF0000"/>
                </a:solidFill>
              </a:rPr>
              <a:t> </a:t>
            </a:r>
            <a:r>
              <a:rPr lang="en-GB" sz="2200" dirty="0" err="1">
                <a:solidFill>
                  <a:srgbClr val="FF0000"/>
                </a:solidFill>
              </a:rPr>
              <a:t>fi</a:t>
            </a:r>
            <a:r>
              <a:rPr lang="en-GB" sz="2200" dirty="0">
                <a:solidFill>
                  <a:srgbClr val="FF0000"/>
                </a:solidFill>
              </a:rPr>
              <a:t> un adult care </a:t>
            </a:r>
            <a:r>
              <a:rPr lang="en-GB" sz="2200" dirty="0" err="1">
                <a:solidFill>
                  <a:srgbClr val="FF0000"/>
                </a:solidFill>
              </a:rPr>
              <a:t>reciclează</a:t>
            </a:r>
            <a:r>
              <a:rPr lang="en-GB" sz="2200" dirty="0">
                <a:solidFill>
                  <a:srgbClr val="FF0000"/>
                </a:solidFill>
              </a:rPr>
              <a:t> pet-</a:t>
            </a:r>
            <a:r>
              <a:rPr lang="en-GB" sz="2200" dirty="0" err="1">
                <a:solidFill>
                  <a:srgbClr val="FF0000"/>
                </a:solidFill>
              </a:rPr>
              <a:t>urile</a:t>
            </a:r>
            <a:r>
              <a:rPr lang="en-GB" sz="2200" dirty="0">
                <a:solidFill>
                  <a:srgbClr val="FF0000"/>
                </a:solidFill>
              </a:rPr>
              <a:t>, </a:t>
            </a:r>
            <a:r>
              <a:rPr lang="en-GB" sz="2200" dirty="0" err="1">
                <a:solidFill>
                  <a:srgbClr val="FF0000"/>
                </a:solidFill>
              </a:rPr>
              <a:t>plantează</a:t>
            </a:r>
            <a:r>
              <a:rPr lang="en-GB" sz="2200" dirty="0">
                <a:solidFill>
                  <a:srgbClr val="FF0000"/>
                </a:solidFill>
              </a:rPr>
              <a:t> </a:t>
            </a:r>
            <a:r>
              <a:rPr lang="en-GB" sz="2200" dirty="0" err="1">
                <a:solidFill>
                  <a:srgbClr val="FF0000"/>
                </a:solidFill>
              </a:rPr>
              <a:t>câte</a:t>
            </a:r>
            <a:r>
              <a:rPr lang="en-GB" sz="2200" dirty="0">
                <a:solidFill>
                  <a:srgbClr val="FF0000"/>
                </a:solidFill>
              </a:rPr>
              <a:t> un </a:t>
            </a:r>
            <a:r>
              <a:rPr lang="en-GB" sz="2200" dirty="0" err="1">
                <a:solidFill>
                  <a:srgbClr val="FF0000"/>
                </a:solidFill>
              </a:rPr>
              <a:t>pom</a:t>
            </a:r>
            <a:r>
              <a:rPr lang="en-GB" sz="2200" dirty="0">
                <a:solidFill>
                  <a:srgbClr val="FF0000"/>
                </a:solidFill>
              </a:rPr>
              <a:t> </a:t>
            </a:r>
            <a:r>
              <a:rPr lang="en-GB" sz="2200" dirty="0" err="1">
                <a:solidFill>
                  <a:srgbClr val="FF0000"/>
                </a:solidFill>
              </a:rPr>
              <a:t>anual</a:t>
            </a:r>
            <a:r>
              <a:rPr lang="en-GB" sz="2200" dirty="0">
                <a:solidFill>
                  <a:srgbClr val="FF0000"/>
                </a:solidFill>
              </a:rPr>
              <a:t>, </a:t>
            </a:r>
            <a:r>
              <a:rPr lang="en-GB" sz="2200" dirty="0" err="1">
                <a:solidFill>
                  <a:srgbClr val="FF0000"/>
                </a:solidFill>
              </a:rPr>
              <a:t>închide</a:t>
            </a:r>
            <a:r>
              <a:rPr lang="en-GB" sz="2200" dirty="0">
                <a:solidFill>
                  <a:srgbClr val="FF0000"/>
                </a:solidFill>
              </a:rPr>
              <a:t> </a:t>
            </a:r>
            <a:r>
              <a:rPr lang="en-GB" sz="2200" dirty="0" err="1">
                <a:solidFill>
                  <a:srgbClr val="FF0000"/>
                </a:solidFill>
              </a:rPr>
              <a:t>robinetul</a:t>
            </a:r>
            <a:r>
              <a:rPr lang="en-GB" sz="2200" dirty="0">
                <a:solidFill>
                  <a:srgbClr val="FF0000"/>
                </a:solidFill>
              </a:rPr>
              <a:t> la </a:t>
            </a:r>
            <a:r>
              <a:rPr lang="en-GB" sz="2200" dirty="0" err="1">
                <a:solidFill>
                  <a:srgbClr val="FF0000"/>
                </a:solidFill>
              </a:rPr>
              <a:t>timp</a:t>
            </a:r>
            <a:r>
              <a:rPr lang="en-GB" sz="2200" dirty="0">
                <a:solidFill>
                  <a:srgbClr val="FF0000"/>
                </a:solidFill>
              </a:rPr>
              <a:t> </a:t>
            </a:r>
            <a:r>
              <a:rPr lang="en-GB" sz="2200" dirty="0" err="1">
                <a:solidFill>
                  <a:srgbClr val="FF0000"/>
                </a:solidFill>
              </a:rPr>
              <a:t>și</a:t>
            </a:r>
            <a:r>
              <a:rPr lang="en-GB" sz="2200" dirty="0">
                <a:solidFill>
                  <a:srgbClr val="FF0000"/>
                </a:solidFill>
              </a:rPr>
              <a:t> </a:t>
            </a:r>
            <a:r>
              <a:rPr lang="en-GB" sz="2200" dirty="0" err="1">
                <a:solidFill>
                  <a:srgbClr val="FF0000"/>
                </a:solidFill>
              </a:rPr>
              <a:t>desfășoară</a:t>
            </a:r>
            <a:r>
              <a:rPr lang="en-GB" sz="2200" dirty="0">
                <a:solidFill>
                  <a:srgbClr val="FF0000"/>
                </a:solidFill>
              </a:rPr>
              <a:t> </a:t>
            </a:r>
            <a:r>
              <a:rPr lang="en-GB" sz="2200" dirty="0" err="1">
                <a:solidFill>
                  <a:srgbClr val="FF0000"/>
                </a:solidFill>
              </a:rPr>
              <a:t>multe</a:t>
            </a:r>
            <a:r>
              <a:rPr lang="en-GB" sz="2200" dirty="0">
                <a:solidFill>
                  <a:srgbClr val="FF0000"/>
                </a:solidFill>
              </a:rPr>
              <a:t> </a:t>
            </a:r>
            <a:r>
              <a:rPr lang="en-GB" sz="2200" dirty="0" err="1">
                <a:solidFill>
                  <a:srgbClr val="FF0000"/>
                </a:solidFill>
              </a:rPr>
              <a:t>activități</a:t>
            </a:r>
            <a:r>
              <a:rPr lang="en-GB" sz="2200" dirty="0">
                <a:solidFill>
                  <a:srgbClr val="FF0000"/>
                </a:solidFill>
              </a:rPr>
              <a:t> de </a:t>
            </a:r>
            <a:r>
              <a:rPr lang="en-GB" sz="2200" dirty="0" err="1">
                <a:solidFill>
                  <a:srgbClr val="FF0000"/>
                </a:solidFill>
              </a:rPr>
              <a:t>acest</a:t>
            </a:r>
            <a:r>
              <a:rPr lang="en-GB" sz="2200" dirty="0">
                <a:solidFill>
                  <a:srgbClr val="FF0000"/>
                </a:solidFill>
              </a:rPr>
              <a:t> gen, simple la prima </a:t>
            </a:r>
            <a:r>
              <a:rPr lang="en-GB" sz="2200" dirty="0" err="1">
                <a:solidFill>
                  <a:srgbClr val="FF0000"/>
                </a:solidFill>
              </a:rPr>
              <a:t>vedere</a:t>
            </a:r>
            <a:r>
              <a:rPr lang="en-GB" sz="2200" dirty="0">
                <a:solidFill>
                  <a:srgbClr val="FF0000"/>
                </a:solidFill>
              </a:rPr>
              <a:t>, </a:t>
            </a:r>
            <a:r>
              <a:rPr lang="en-GB" sz="2200" dirty="0" err="1">
                <a:solidFill>
                  <a:srgbClr val="FF0000"/>
                </a:solidFill>
              </a:rPr>
              <a:t>pe</a:t>
            </a:r>
            <a:r>
              <a:rPr lang="en-GB" sz="2200" dirty="0">
                <a:solidFill>
                  <a:srgbClr val="FF0000"/>
                </a:solidFill>
              </a:rPr>
              <a:t> </a:t>
            </a:r>
            <a:r>
              <a:rPr lang="en-GB" sz="2200" dirty="0" err="1">
                <a:solidFill>
                  <a:srgbClr val="FF0000"/>
                </a:solidFill>
              </a:rPr>
              <a:t>parcursul</a:t>
            </a:r>
            <a:r>
              <a:rPr lang="en-GB" sz="2200" dirty="0">
                <a:solidFill>
                  <a:srgbClr val="FF0000"/>
                </a:solidFill>
              </a:rPr>
              <a:t> </a:t>
            </a:r>
            <a:r>
              <a:rPr lang="en-GB" sz="2200" dirty="0" err="1">
                <a:solidFill>
                  <a:srgbClr val="FF0000"/>
                </a:solidFill>
              </a:rPr>
              <a:t>vieții</a:t>
            </a:r>
            <a:r>
              <a:rPr lang="en-GB" sz="2200" dirty="0">
                <a:solidFill>
                  <a:srgbClr val="FF0000"/>
                </a:solidFill>
              </a:rPr>
              <a:t> </a:t>
            </a:r>
            <a:r>
              <a:rPr lang="en-GB" sz="2200" dirty="0" err="1">
                <a:solidFill>
                  <a:srgbClr val="FF0000"/>
                </a:solidFill>
              </a:rPr>
              <a:t>își</a:t>
            </a:r>
            <a:r>
              <a:rPr lang="en-GB" sz="2200" dirty="0">
                <a:solidFill>
                  <a:srgbClr val="FF0000"/>
                </a:solidFill>
              </a:rPr>
              <a:t> </a:t>
            </a:r>
            <a:r>
              <a:rPr lang="en-GB" sz="2200" dirty="0" err="1">
                <a:solidFill>
                  <a:srgbClr val="FF0000"/>
                </a:solidFill>
              </a:rPr>
              <a:t>aduce</a:t>
            </a:r>
            <a:r>
              <a:rPr lang="en-GB" sz="2200" dirty="0">
                <a:solidFill>
                  <a:srgbClr val="FF0000"/>
                </a:solidFill>
              </a:rPr>
              <a:t> </a:t>
            </a:r>
            <a:r>
              <a:rPr lang="en-GB" sz="2200" dirty="0" err="1">
                <a:solidFill>
                  <a:srgbClr val="FF0000"/>
                </a:solidFill>
              </a:rPr>
              <a:t>propriul</a:t>
            </a:r>
            <a:r>
              <a:rPr lang="en-GB" sz="2200" dirty="0">
                <a:solidFill>
                  <a:srgbClr val="FF0000"/>
                </a:solidFill>
              </a:rPr>
              <a:t> </a:t>
            </a:r>
            <a:r>
              <a:rPr lang="en-GB" sz="2200" dirty="0" err="1">
                <a:solidFill>
                  <a:srgbClr val="FF0000"/>
                </a:solidFill>
              </a:rPr>
              <a:t>aport</a:t>
            </a:r>
            <a:r>
              <a:rPr lang="en-GB" sz="2200" dirty="0">
                <a:solidFill>
                  <a:srgbClr val="FF0000"/>
                </a:solidFill>
              </a:rPr>
              <a:t> </a:t>
            </a:r>
            <a:r>
              <a:rPr lang="en-GB" sz="2200" dirty="0" err="1">
                <a:solidFill>
                  <a:srgbClr val="FF0000"/>
                </a:solidFill>
              </a:rPr>
              <a:t>asupra</a:t>
            </a:r>
            <a:r>
              <a:rPr lang="en-GB" sz="2200" dirty="0">
                <a:solidFill>
                  <a:srgbClr val="FF0000"/>
                </a:solidFill>
              </a:rPr>
              <a:t> </a:t>
            </a:r>
            <a:r>
              <a:rPr lang="en-GB" sz="2200" dirty="0" err="1">
                <a:solidFill>
                  <a:srgbClr val="FF0000"/>
                </a:solidFill>
              </a:rPr>
              <a:t>naturii</a:t>
            </a:r>
            <a:r>
              <a:rPr lang="en-GB" sz="2200" dirty="0">
                <a:solidFill>
                  <a:srgbClr val="FF0000"/>
                </a:solidFill>
              </a:rPr>
              <a:t> </a:t>
            </a:r>
            <a:r>
              <a:rPr lang="en-GB" sz="2200" dirty="0" err="1">
                <a:solidFill>
                  <a:srgbClr val="FF0000"/>
                </a:solidFill>
              </a:rPr>
              <a:t>și</a:t>
            </a:r>
            <a:r>
              <a:rPr lang="en-GB" sz="2200" dirty="0">
                <a:solidFill>
                  <a:srgbClr val="FF0000"/>
                </a:solidFill>
              </a:rPr>
              <a:t> a </a:t>
            </a:r>
            <a:r>
              <a:rPr lang="en-GB" sz="2200" dirty="0" err="1">
                <a:solidFill>
                  <a:srgbClr val="FF0000"/>
                </a:solidFill>
              </a:rPr>
              <a:t>comunității</a:t>
            </a:r>
            <a:r>
              <a:rPr lang="en-GB" sz="2200" dirty="0">
                <a:solidFill>
                  <a:srgbClr val="FF0000"/>
                </a:solidFill>
              </a:rPr>
              <a:t> </a:t>
            </a:r>
            <a:r>
              <a:rPr lang="en-GB" sz="2200" dirty="0" err="1">
                <a:solidFill>
                  <a:srgbClr val="FF0000"/>
                </a:solidFill>
              </a:rPr>
              <a:t>în</a:t>
            </a:r>
            <a:r>
              <a:rPr lang="en-GB" sz="2200" dirty="0">
                <a:solidFill>
                  <a:srgbClr val="FF0000"/>
                </a:solidFill>
              </a:rPr>
              <a:t> care </a:t>
            </a:r>
            <a:r>
              <a:rPr lang="en-GB" sz="2200" dirty="0" err="1">
                <a:solidFill>
                  <a:srgbClr val="FF0000"/>
                </a:solidFill>
              </a:rPr>
              <a:t>trăiește</a:t>
            </a:r>
            <a:r>
              <a:rPr lang="en-GB" sz="2200" dirty="0">
                <a:solidFill>
                  <a:srgbClr val="FF0000"/>
                </a:solidFill>
              </a:rPr>
              <a:t>. </a:t>
            </a:r>
            <a:r>
              <a:rPr lang="en-GB" sz="2200" dirty="0" err="1">
                <a:solidFill>
                  <a:srgbClr val="FF0000"/>
                </a:solidFill>
              </a:rPr>
              <a:t>Apoi</a:t>
            </a:r>
            <a:r>
              <a:rPr lang="en-GB" sz="2200" dirty="0">
                <a:solidFill>
                  <a:srgbClr val="FF0000"/>
                </a:solidFill>
              </a:rPr>
              <a:t> </a:t>
            </a:r>
            <a:r>
              <a:rPr lang="en-GB" sz="2200" dirty="0" err="1">
                <a:solidFill>
                  <a:srgbClr val="FF0000"/>
                </a:solidFill>
              </a:rPr>
              <a:t>acest</a:t>
            </a:r>
            <a:r>
              <a:rPr lang="en-GB" sz="2200" dirty="0">
                <a:solidFill>
                  <a:srgbClr val="FF0000"/>
                </a:solidFill>
              </a:rPr>
              <a:t> </a:t>
            </a:r>
            <a:r>
              <a:rPr lang="en-GB" sz="2200" dirty="0" err="1">
                <a:solidFill>
                  <a:srgbClr val="FF0000"/>
                </a:solidFill>
              </a:rPr>
              <a:t>comportament</a:t>
            </a:r>
            <a:r>
              <a:rPr lang="en-GB" sz="2200" dirty="0">
                <a:solidFill>
                  <a:srgbClr val="FF0000"/>
                </a:solidFill>
              </a:rPr>
              <a:t> al </a:t>
            </a:r>
            <a:r>
              <a:rPr lang="en-GB" sz="2200" dirty="0" err="1">
                <a:solidFill>
                  <a:srgbClr val="FF0000"/>
                </a:solidFill>
              </a:rPr>
              <a:t>său</a:t>
            </a:r>
            <a:r>
              <a:rPr lang="en-GB" sz="2200" dirty="0">
                <a:solidFill>
                  <a:srgbClr val="FF0000"/>
                </a:solidFill>
              </a:rPr>
              <a:t> </a:t>
            </a:r>
            <a:r>
              <a:rPr lang="en-GB" sz="2200" dirty="0" err="1">
                <a:solidFill>
                  <a:srgbClr val="FF0000"/>
                </a:solidFill>
              </a:rPr>
              <a:t>poate</a:t>
            </a:r>
            <a:r>
              <a:rPr lang="en-GB" sz="2200" dirty="0">
                <a:solidFill>
                  <a:srgbClr val="FF0000"/>
                </a:solidFill>
              </a:rPr>
              <a:t> </a:t>
            </a:r>
            <a:r>
              <a:rPr lang="en-GB" sz="2200" dirty="0" err="1">
                <a:solidFill>
                  <a:srgbClr val="FF0000"/>
                </a:solidFill>
              </a:rPr>
              <a:t>deven</a:t>
            </a:r>
            <a:r>
              <a:rPr lang="ro-RO" sz="2200" dirty="0">
                <a:solidFill>
                  <a:srgbClr val="FF0000"/>
                </a:solidFill>
              </a:rPr>
              <a:t>i</a:t>
            </a:r>
            <a:r>
              <a:rPr lang="en-GB" sz="2200" dirty="0">
                <a:solidFill>
                  <a:srgbClr val="FF0000"/>
                </a:solidFill>
              </a:rPr>
              <a:t> un model </a:t>
            </a:r>
            <a:r>
              <a:rPr lang="en-GB" sz="2200" dirty="0" err="1">
                <a:solidFill>
                  <a:srgbClr val="FF0000"/>
                </a:solidFill>
              </a:rPr>
              <a:t>pentru</a:t>
            </a:r>
            <a:r>
              <a:rPr lang="en-GB" sz="2200" dirty="0">
                <a:solidFill>
                  <a:srgbClr val="FF0000"/>
                </a:solidFill>
              </a:rPr>
              <a:t> </a:t>
            </a:r>
            <a:r>
              <a:rPr lang="en-GB" sz="2200" dirty="0" err="1">
                <a:solidFill>
                  <a:srgbClr val="FF0000"/>
                </a:solidFill>
              </a:rPr>
              <a:t>vecini</a:t>
            </a:r>
            <a:r>
              <a:rPr lang="en-GB" sz="2200" dirty="0">
                <a:solidFill>
                  <a:srgbClr val="FF0000"/>
                </a:solidFill>
              </a:rPr>
              <a:t>, </a:t>
            </a:r>
            <a:r>
              <a:rPr lang="en-GB" sz="2200" dirty="0" err="1">
                <a:solidFill>
                  <a:srgbClr val="FF0000"/>
                </a:solidFill>
              </a:rPr>
              <a:t>pentru</a:t>
            </a:r>
            <a:r>
              <a:rPr lang="en-GB" sz="2200" dirty="0">
                <a:solidFill>
                  <a:srgbClr val="FF0000"/>
                </a:solidFill>
              </a:rPr>
              <a:t> </a:t>
            </a:r>
            <a:r>
              <a:rPr lang="en-GB" sz="2200" dirty="0" err="1">
                <a:solidFill>
                  <a:srgbClr val="FF0000"/>
                </a:solidFill>
              </a:rPr>
              <a:t>alți</a:t>
            </a:r>
            <a:r>
              <a:rPr lang="en-GB" sz="2200" dirty="0">
                <a:solidFill>
                  <a:srgbClr val="FF0000"/>
                </a:solidFill>
              </a:rPr>
              <a:t> </a:t>
            </a:r>
            <a:r>
              <a:rPr lang="en-GB" sz="2200" dirty="0" err="1">
                <a:solidFill>
                  <a:srgbClr val="FF0000"/>
                </a:solidFill>
              </a:rPr>
              <a:t>membri</a:t>
            </a:r>
            <a:r>
              <a:rPr lang="en-GB" sz="2200" dirty="0">
                <a:solidFill>
                  <a:srgbClr val="FF0000"/>
                </a:solidFill>
              </a:rPr>
              <a:t> </a:t>
            </a:r>
            <a:r>
              <a:rPr lang="en-GB" sz="2200" dirty="0" err="1">
                <a:solidFill>
                  <a:srgbClr val="FF0000"/>
                </a:solidFill>
              </a:rPr>
              <a:t>ai</a:t>
            </a:r>
            <a:r>
              <a:rPr lang="en-GB" sz="2200" dirty="0">
                <a:solidFill>
                  <a:srgbClr val="FF0000"/>
                </a:solidFill>
              </a:rPr>
              <a:t> </a:t>
            </a:r>
            <a:r>
              <a:rPr lang="en-GB" sz="2200" dirty="0" err="1">
                <a:solidFill>
                  <a:srgbClr val="FF0000"/>
                </a:solidFill>
              </a:rPr>
              <a:t>comunității</a:t>
            </a:r>
            <a:r>
              <a:rPr lang="en-GB" sz="2200" dirty="0">
                <a:solidFill>
                  <a:srgbClr val="FF0000"/>
                </a:solidFill>
              </a:rPr>
              <a:t> </a:t>
            </a:r>
            <a:r>
              <a:rPr lang="en-GB" sz="2200" dirty="0" err="1">
                <a:solidFill>
                  <a:srgbClr val="FF0000"/>
                </a:solidFill>
              </a:rPr>
              <a:t>sau</a:t>
            </a:r>
            <a:r>
              <a:rPr lang="en-GB" sz="2200" dirty="0">
                <a:solidFill>
                  <a:srgbClr val="FF0000"/>
                </a:solidFill>
              </a:rPr>
              <a:t> </a:t>
            </a:r>
            <a:r>
              <a:rPr lang="en-GB" sz="2200" dirty="0" err="1">
                <a:solidFill>
                  <a:srgbClr val="FF0000"/>
                </a:solidFill>
              </a:rPr>
              <a:t>ai</a:t>
            </a:r>
            <a:r>
              <a:rPr lang="en-GB" sz="2200" dirty="0">
                <a:solidFill>
                  <a:srgbClr val="FF0000"/>
                </a:solidFill>
              </a:rPr>
              <a:t> </a:t>
            </a:r>
            <a:r>
              <a:rPr lang="en-GB" sz="2200" dirty="0" err="1">
                <a:solidFill>
                  <a:srgbClr val="FF0000"/>
                </a:solidFill>
              </a:rPr>
              <a:t>familiei</a:t>
            </a:r>
            <a:r>
              <a:rPr lang="en-GB" sz="2200" dirty="0">
                <a:solidFill>
                  <a:srgbClr val="FF0000"/>
                </a:solidFill>
              </a:rPr>
              <a:t> </a:t>
            </a:r>
            <a:r>
              <a:rPr lang="en-GB" sz="2200" dirty="0" err="1">
                <a:solidFill>
                  <a:srgbClr val="FF0000"/>
                </a:solidFill>
              </a:rPr>
              <a:t>și</a:t>
            </a:r>
            <a:r>
              <a:rPr lang="en-GB" sz="2200" dirty="0">
                <a:solidFill>
                  <a:srgbClr val="FF0000"/>
                </a:solidFill>
              </a:rPr>
              <a:t> </a:t>
            </a:r>
            <a:r>
              <a:rPr lang="en-GB" sz="2200" dirty="0" err="1">
                <a:solidFill>
                  <a:srgbClr val="FF0000"/>
                </a:solidFill>
              </a:rPr>
              <a:t>împreună</a:t>
            </a:r>
            <a:r>
              <a:rPr lang="en-GB" sz="2200" dirty="0">
                <a:solidFill>
                  <a:srgbClr val="FF0000"/>
                </a:solidFill>
              </a:rPr>
              <a:t> </a:t>
            </a:r>
            <a:r>
              <a:rPr lang="en-GB" sz="2200" dirty="0" err="1">
                <a:solidFill>
                  <a:srgbClr val="FF0000"/>
                </a:solidFill>
              </a:rPr>
              <a:t>să</a:t>
            </a:r>
            <a:r>
              <a:rPr lang="en-GB" sz="2200" dirty="0">
                <a:solidFill>
                  <a:srgbClr val="FF0000"/>
                </a:solidFill>
              </a:rPr>
              <a:t> </a:t>
            </a:r>
            <a:r>
              <a:rPr lang="en-GB" sz="2200" dirty="0" err="1">
                <a:solidFill>
                  <a:srgbClr val="FF0000"/>
                </a:solidFill>
              </a:rPr>
              <a:t>creeze</a:t>
            </a:r>
            <a:r>
              <a:rPr lang="en-GB" sz="2200" dirty="0">
                <a:solidFill>
                  <a:srgbClr val="FF0000"/>
                </a:solidFill>
              </a:rPr>
              <a:t> </a:t>
            </a:r>
            <a:r>
              <a:rPr lang="en-GB" sz="2200" dirty="0" err="1">
                <a:solidFill>
                  <a:srgbClr val="FF0000"/>
                </a:solidFill>
              </a:rPr>
              <a:t>ce</a:t>
            </a:r>
            <a:r>
              <a:rPr lang="en-GB" sz="2200" dirty="0">
                <a:solidFill>
                  <a:srgbClr val="FF0000"/>
                </a:solidFill>
              </a:rPr>
              <a:t> </a:t>
            </a:r>
            <a:r>
              <a:rPr lang="en-GB" sz="2200" dirty="0" err="1">
                <a:solidFill>
                  <a:srgbClr val="FF0000"/>
                </a:solidFill>
              </a:rPr>
              <a:t>numim</a:t>
            </a:r>
            <a:r>
              <a:rPr lang="en-GB" sz="2200" dirty="0">
                <a:solidFill>
                  <a:srgbClr val="FF0000"/>
                </a:solidFill>
              </a:rPr>
              <a:t> </a:t>
            </a:r>
            <a:r>
              <a:rPr lang="en-GB" sz="2200" dirty="0" err="1">
                <a:solidFill>
                  <a:srgbClr val="FF0000"/>
                </a:solidFill>
              </a:rPr>
              <a:t>noi</a:t>
            </a:r>
            <a:r>
              <a:rPr lang="en-GB" sz="2200" dirty="0">
                <a:solidFill>
                  <a:srgbClr val="FF0000"/>
                </a:solidFill>
              </a:rPr>
              <a:t> </a:t>
            </a:r>
            <a:r>
              <a:rPr lang="en-GB" sz="2200" dirty="0" err="1">
                <a:solidFill>
                  <a:srgbClr val="FF0000"/>
                </a:solidFill>
              </a:rPr>
              <a:t>astăzi</a:t>
            </a:r>
            <a:r>
              <a:rPr lang="en-GB" sz="2200" dirty="0">
                <a:solidFill>
                  <a:srgbClr val="FF0000"/>
                </a:solidFill>
              </a:rPr>
              <a:t> </a:t>
            </a:r>
            <a:r>
              <a:rPr lang="ro-RO" sz="2200" dirty="0" err="1">
                <a:solidFill>
                  <a:srgbClr val="FF0000"/>
                </a:solidFill>
              </a:rPr>
              <a:t>E</a:t>
            </a:r>
            <a:r>
              <a:rPr lang="en-GB" sz="2200" dirty="0" err="1">
                <a:solidFill>
                  <a:srgbClr val="FF0000"/>
                </a:solidFill>
              </a:rPr>
              <a:t>ducație</a:t>
            </a:r>
            <a:r>
              <a:rPr lang="en-GB" sz="2200" dirty="0">
                <a:solidFill>
                  <a:srgbClr val="FF0000"/>
                </a:solidFill>
              </a:rPr>
              <a:t> </a:t>
            </a:r>
            <a:r>
              <a:rPr lang="en-GB" sz="2200" dirty="0" err="1">
                <a:solidFill>
                  <a:srgbClr val="FF0000"/>
                </a:solidFill>
              </a:rPr>
              <a:t>pentru</a:t>
            </a:r>
            <a:r>
              <a:rPr lang="en-GB" sz="2200" dirty="0">
                <a:solidFill>
                  <a:srgbClr val="FF0000"/>
                </a:solidFill>
              </a:rPr>
              <a:t> </a:t>
            </a:r>
            <a:r>
              <a:rPr lang="en-GB" sz="2200" dirty="0" err="1">
                <a:solidFill>
                  <a:srgbClr val="FF0000"/>
                </a:solidFill>
              </a:rPr>
              <a:t>durabilitate</a:t>
            </a:r>
            <a:r>
              <a:rPr lang="en-GB" sz="2200" dirty="0">
                <a:solidFill>
                  <a:srgbClr val="FF0000"/>
                </a:solidFill>
              </a:rPr>
              <a:t>. </a:t>
            </a:r>
            <a:r>
              <a:rPr lang="en-GB" sz="2200" dirty="0" err="1">
                <a:solidFill>
                  <a:srgbClr val="FF0000"/>
                </a:solidFill>
              </a:rPr>
              <a:t>Trebuie</a:t>
            </a:r>
            <a:r>
              <a:rPr lang="en-GB" sz="2200" dirty="0">
                <a:solidFill>
                  <a:srgbClr val="FF0000"/>
                </a:solidFill>
              </a:rPr>
              <a:t> </a:t>
            </a:r>
            <a:r>
              <a:rPr lang="en-GB" sz="2200" dirty="0" err="1">
                <a:solidFill>
                  <a:srgbClr val="FF0000"/>
                </a:solidFill>
              </a:rPr>
              <a:t>sa-i</a:t>
            </a:r>
            <a:r>
              <a:rPr lang="en-GB" sz="2200" dirty="0">
                <a:solidFill>
                  <a:srgbClr val="FF0000"/>
                </a:solidFill>
              </a:rPr>
              <a:t> </a:t>
            </a:r>
            <a:r>
              <a:rPr lang="en-GB" sz="2200" dirty="0" err="1">
                <a:solidFill>
                  <a:srgbClr val="FF0000"/>
                </a:solidFill>
              </a:rPr>
              <a:t>implimentăm</a:t>
            </a:r>
            <a:r>
              <a:rPr lang="en-GB" sz="2200" dirty="0">
                <a:solidFill>
                  <a:srgbClr val="FF0000"/>
                </a:solidFill>
              </a:rPr>
              <a:t> </a:t>
            </a:r>
            <a:r>
              <a:rPr lang="en-GB" sz="2200" dirty="0" err="1">
                <a:solidFill>
                  <a:srgbClr val="FF0000"/>
                </a:solidFill>
              </a:rPr>
              <a:t>zilnic</a:t>
            </a:r>
            <a:r>
              <a:rPr lang="en-GB" sz="2200" dirty="0">
                <a:solidFill>
                  <a:srgbClr val="FF0000"/>
                </a:solidFill>
              </a:rPr>
              <a:t> </a:t>
            </a:r>
            <a:r>
              <a:rPr lang="en-GB" sz="2200" dirty="0" err="1">
                <a:solidFill>
                  <a:srgbClr val="FF0000"/>
                </a:solidFill>
              </a:rPr>
              <a:t>elevului</a:t>
            </a:r>
            <a:r>
              <a:rPr lang="en-GB" sz="2200" dirty="0">
                <a:solidFill>
                  <a:srgbClr val="FF0000"/>
                </a:solidFill>
              </a:rPr>
              <a:t> </a:t>
            </a:r>
            <a:r>
              <a:rPr lang="en-GB" sz="2200" dirty="0" err="1">
                <a:solidFill>
                  <a:srgbClr val="FF0000"/>
                </a:solidFill>
              </a:rPr>
              <a:t>ide</a:t>
            </a:r>
            <a:r>
              <a:rPr lang="ro-RO" sz="2200" dirty="0">
                <a:solidFill>
                  <a:srgbClr val="FF0000"/>
                </a:solidFill>
              </a:rPr>
              <a:t>e</a:t>
            </a:r>
            <a:r>
              <a:rPr lang="en-GB" sz="2200" dirty="0">
                <a:solidFill>
                  <a:srgbClr val="FF0000"/>
                </a:solidFill>
              </a:rPr>
              <a:t>a </a:t>
            </a:r>
            <a:r>
              <a:rPr lang="en-GB" sz="2200" dirty="0" err="1">
                <a:solidFill>
                  <a:srgbClr val="FF0000"/>
                </a:solidFill>
              </a:rPr>
              <a:t>că</a:t>
            </a:r>
            <a:r>
              <a:rPr lang="en-GB" sz="2200" dirty="0">
                <a:solidFill>
                  <a:srgbClr val="FF0000"/>
                </a:solidFill>
              </a:rPr>
              <a:t> </a:t>
            </a:r>
            <a:r>
              <a:rPr lang="en-GB" sz="2200" dirty="0" err="1">
                <a:solidFill>
                  <a:srgbClr val="FF0000"/>
                </a:solidFill>
              </a:rPr>
              <a:t>absolut</a:t>
            </a:r>
            <a:r>
              <a:rPr lang="en-GB" sz="2200" dirty="0">
                <a:solidFill>
                  <a:srgbClr val="FF0000"/>
                </a:solidFill>
              </a:rPr>
              <a:t> tot </a:t>
            </a:r>
            <a:r>
              <a:rPr lang="en-GB" sz="2200" dirty="0" err="1">
                <a:solidFill>
                  <a:srgbClr val="FF0000"/>
                </a:solidFill>
              </a:rPr>
              <a:t>ceea</a:t>
            </a:r>
            <a:r>
              <a:rPr lang="en-GB" sz="2200" dirty="0">
                <a:solidFill>
                  <a:srgbClr val="FF0000"/>
                </a:solidFill>
              </a:rPr>
              <a:t> </a:t>
            </a:r>
            <a:r>
              <a:rPr lang="en-GB" sz="2200" dirty="0" err="1">
                <a:solidFill>
                  <a:srgbClr val="FF0000"/>
                </a:solidFill>
              </a:rPr>
              <a:t>ce</a:t>
            </a:r>
            <a:r>
              <a:rPr lang="en-GB" sz="2200" dirty="0">
                <a:solidFill>
                  <a:srgbClr val="FF0000"/>
                </a:solidFill>
              </a:rPr>
              <a:t> face el </a:t>
            </a:r>
            <a:r>
              <a:rPr lang="en-GB" sz="2200" dirty="0" err="1">
                <a:solidFill>
                  <a:srgbClr val="FF0000"/>
                </a:solidFill>
              </a:rPr>
              <a:t>chiar</a:t>
            </a:r>
            <a:r>
              <a:rPr lang="en-GB" sz="2200" dirty="0">
                <a:solidFill>
                  <a:srgbClr val="FF0000"/>
                </a:solidFill>
              </a:rPr>
              <a:t> </a:t>
            </a:r>
            <a:r>
              <a:rPr lang="en-GB" sz="2200" dirty="0" err="1">
                <a:solidFill>
                  <a:srgbClr val="FF0000"/>
                </a:solidFill>
              </a:rPr>
              <a:t>contează</a:t>
            </a:r>
            <a:r>
              <a:rPr lang="en-GB" sz="2200" dirty="0">
                <a:solidFill>
                  <a:srgbClr val="FF0000"/>
                </a:solidFill>
              </a:rPr>
              <a:t>!</a:t>
            </a:r>
            <a:br>
              <a:rPr lang="ro-RO" sz="2200" dirty="0">
                <a:solidFill>
                  <a:srgbClr val="FF0000"/>
                </a:solidFill>
              </a:rPr>
            </a:br>
            <a:endParaRPr lang="ro-RO" sz="22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noAutofit/>
          </a:bodyPr>
          <a:lstStyle/>
          <a:p>
            <a:r>
              <a:rPr lang="ro-RO" sz="2000" b="1" dirty="0"/>
              <a:t>                                         </a:t>
            </a:r>
            <a:r>
              <a:rPr lang="en-GB" sz="2400" b="1" dirty="0" err="1"/>
              <a:t>Exemple</a:t>
            </a:r>
            <a:r>
              <a:rPr lang="en-GB" sz="2400" b="1" dirty="0"/>
              <a:t> de </a:t>
            </a:r>
            <a:r>
              <a:rPr lang="en-GB" sz="2400" b="1" dirty="0" err="1"/>
              <a:t>bune</a:t>
            </a:r>
            <a:r>
              <a:rPr lang="en-GB" sz="2400" b="1" dirty="0"/>
              <a:t> </a:t>
            </a:r>
            <a:r>
              <a:rPr lang="en-GB" sz="2400" b="1" dirty="0" err="1"/>
              <a:t>practici</a:t>
            </a:r>
            <a:br>
              <a:rPr lang="ro-RO" sz="2400" dirty="0"/>
            </a:br>
            <a:r>
              <a:rPr lang="en-GB" sz="2400" b="1" dirty="0"/>
              <a:t> </a:t>
            </a:r>
            <a:r>
              <a:rPr lang="en-GB" sz="2400" b="1" dirty="0" err="1"/>
              <a:t>Pădurea</a:t>
            </a:r>
            <a:r>
              <a:rPr lang="en-GB" sz="2400" b="1" dirty="0"/>
              <a:t> </a:t>
            </a:r>
            <a:r>
              <a:rPr lang="en-GB" sz="2400" b="1" dirty="0" err="1"/>
              <a:t>prin</a:t>
            </a:r>
            <a:r>
              <a:rPr lang="en-GB" sz="2400" b="1" dirty="0"/>
              <a:t> </a:t>
            </a:r>
            <a:r>
              <a:rPr lang="en-GB" sz="2400" b="1" dirty="0" err="1"/>
              <a:t>ochi</a:t>
            </a:r>
            <a:r>
              <a:rPr lang="en-GB" sz="2400" b="1" dirty="0"/>
              <a:t> de </a:t>
            </a:r>
            <a:r>
              <a:rPr lang="en-GB" sz="2400" b="1" dirty="0" err="1"/>
              <a:t>copil</a:t>
            </a:r>
            <a:r>
              <a:rPr lang="en-GB" sz="2400" b="1" dirty="0"/>
              <a:t>! </a:t>
            </a:r>
            <a:r>
              <a:rPr lang="en-GB" sz="2400" b="1" dirty="0" err="1"/>
              <a:t>Activitate</a:t>
            </a:r>
            <a:r>
              <a:rPr lang="en-GB" sz="2400" b="1" dirty="0"/>
              <a:t> </a:t>
            </a:r>
            <a:r>
              <a:rPr lang="en-GB" sz="2400" b="1" dirty="0" err="1"/>
              <a:t>Săptămâna</a:t>
            </a:r>
            <a:r>
              <a:rPr lang="en-GB" sz="2400" b="1" dirty="0"/>
              <a:t> </a:t>
            </a:r>
            <a:r>
              <a:rPr lang="ro-RO" sz="2400" b="1" dirty="0"/>
              <a:t>Altfel, Clasa I</a:t>
            </a:r>
            <a:br>
              <a:rPr lang="ro-RO" sz="2400" dirty="0"/>
            </a:br>
            <a:r>
              <a:rPr lang="ro-RO" sz="2000" dirty="0"/>
              <a:t>                         </a:t>
            </a:r>
            <a:r>
              <a:rPr lang="en-GB" sz="2000" dirty="0" err="1"/>
              <a:t>Antrenament</a:t>
            </a:r>
            <a:r>
              <a:rPr lang="en-GB" sz="2000" dirty="0"/>
              <a:t>                                     </a:t>
            </a:r>
            <a:r>
              <a:rPr lang="en-GB" sz="2000" dirty="0" err="1"/>
              <a:t>Partida</a:t>
            </a:r>
            <a:r>
              <a:rPr lang="en-GB" sz="2000" dirty="0"/>
              <a:t> de </a:t>
            </a:r>
            <a:r>
              <a:rPr lang="en-GB" sz="2000" dirty="0" err="1"/>
              <a:t>șah</a:t>
            </a:r>
            <a:br>
              <a:rPr lang="ro-RO" sz="2000" dirty="0"/>
            </a:br>
            <a:r>
              <a:rPr lang="ro-RO" sz="2000" dirty="0"/>
              <a:t>      </a:t>
            </a:r>
            <a:endParaRPr lang="ro-RO" sz="2000" dirty="0"/>
          </a:p>
        </p:txBody>
      </p:sp>
      <p:pic>
        <p:nvPicPr>
          <p:cNvPr id="5" name="Content Placeholder 4" descr="C:\Users\emier\Desktop\Antrenamentul.jpg"/>
          <p:cNvPicPr>
            <a:picLocks noGrp="1"/>
          </p:cNvPicPr>
          <p:nvPr>
            <p:ph sz="half" idx="1"/>
          </p:nvPr>
        </p:nvPicPr>
        <p:blipFill>
          <a:blip r:embed="rId1" cstate="print"/>
          <a:srcRect/>
          <a:stretch>
            <a:fillRect/>
          </a:stretch>
        </p:blipFill>
        <p:spPr bwMode="auto">
          <a:xfrm>
            <a:off x="1295400" y="1981200"/>
            <a:ext cx="2895600" cy="2031076"/>
          </a:xfrm>
          <a:prstGeom prst="rect">
            <a:avLst/>
          </a:prstGeom>
          <a:noFill/>
          <a:ln w="9525">
            <a:noFill/>
            <a:miter lim="800000"/>
            <a:headEnd/>
            <a:tailEnd/>
          </a:ln>
        </p:spPr>
      </p:pic>
      <p:pic>
        <p:nvPicPr>
          <p:cNvPr id="6" name="Content Placeholder 5" descr="C:\Users\emier\Desktop\Partida de sah.jpg"/>
          <p:cNvPicPr>
            <a:picLocks noGrp="1"/>
          </p:cNvPicPr>
          <p:nvPr>
            <p:ph sz="half" idx="2"/>
          </p:nvPr>
        </p:nvPicPr>
        <p:blipFill>
          <a:blip r:embed="rId2" cstate="print"/>
          <a:srcRect/>
          <a:stretch>
            <a:fillRect/>
          </a:stretch>
        </p:blipFill>
        <p:spPr bwMode="auto">
          <a:xfrm>
            <a:off x="5029200" y="1981200"/>
            <a:ext cx="2590800" cy="1981200"/>
          </a:xfrm>
          <a:prstGeom prst="rect">
            <a:avLst/>
          </a:prstGeom>
          <a:noFill/>
          <a:ln w="9525">
            <a:noFill/>
            <a:miter lim="800000"/>
            <a:headEnd/>
            <a:tailEnd/>
          </a:ln>
        </p:spPr>
      </p:pic>
      <p:pic>
        <p:nvPicPr>
          <p:cNvPr id="7" name="Content Placeholder 6" descr="C:\Users\emier\Desktop\Ascultăm cântecul păsărilor.jpg"/>
          <p:cNvPicPr/>
          <p:nvPr/>
        </p:nvPicPr>
        <p:blipFill>
          <a:blip r:embed="rId3" cstate="print"/>
          <a:srcRect/>
          <a:stretch>
            <a:fillRect/>
          </a:stretch>
        </p:blipFill>
        <p:spPr bwMode="auto">
          <a:xfrm>
            <a:off x="381000" y="4419600"/>
            <a:ext cx="2510444" cy="1882833"/>
          </a:xfrm>
          <a:prstGeom prst="rect">
            <a:avLst/>
          </a:prstGeom>
          <a:noFill/>
          <a:ln w="9525">
            <a:noFill/>
            <a:miter lim="800000"/>
            <a:headEnd/>
            <a:tailEnd/>
          </a:ln>
        </p:spPr>
      </p:pic>
      <p:pic>
        <p:nvPicPr>
          <p:cNvPr id="8" name="Content Placeholder 7" descr="C:\Users\emier\Desktop\Pădurea în ochi de copil.jpg"/>
          <p:cNvPicPr/>
          <p:nvPr/>
        </p:nvPicPr>
        <p:blipFill>
          <a:blip r:embed="rId4" cstate="print"/>
          <a:srcRect/>
          <a:stretch>
            <a:fillRect/>
          </a:stretch>
        </p:blipFill>
        <p:spPr bwMode="auto">
          <a:xfrm>
            <a:off x="6096000" y="4343400"/>
            <a:ext cx="2701636" cy="2024149"/>
          </a:xfrm>
          <a:prstGeom prst="rect">
            <a:avLst/>
          </a:prstGeom>
          <a:noFill/>
          <a:ln w="9525">
            <a:noFill/>
            <a:miter lim="800000"/>
            <a:headEnd/>
            <a:tailEnd/>
          </a:ln>
        </p:spPr>
      </p:pic>
      <p:pic>
        <p:nvPicPr>
          <p:cNvPr id="9" name="Picture 8" descr="C:\Users\emier\Desktop\20230324_084131.jpg"/>
          <p:cNvPicPr/>
          <p:nvPr/>
        </p:nvPicPr>
        <p:blipFill>
          <a:blip r:embed="rId5" cstate="print"/>
          <a:srcRect/>
          <a:stretch>
            <a:fillRect/>
          </a:stretch>
        </p:blipFill>
        <p:spPr bwMode="auto">
          <a:xfrm>
            <a:off x="3048000" y="4343400"/>
            <a:ext cx="2819400" cy="196041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11465</Words>
  <Application>WPS Presentation</Application>
  <PresentationFormat>Expunere pe ecran (4:3)</PresentationFormat>
  <Paragraphs>131</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SimSun</vt:lpstr>
      <vt:lpstr>Wingdings</vt:lpstr>
      <vt:lpstr>Wingdings 2</vt:lpstr>
      <vt:lpstr>Times New Roman</vt:lpstr>
      <vt:lpstr>Calibri</vt:lpstr>
      <vt:lpstr>Constantia</vt:lpstr>
      <vt:lpstr>Microsoft YaHei</vt:lpstr>
      <vt:lpstr>Arial Unicode MS</vt:lpstr>
      <vt:lpstr>Flow</vt:lpstr>
      <vt:lpstr>Educația pentru dezvoltarea durabilă la vârsta școlarității</vt:lpstr>
      <vt:lpstr>PowerPoint 演示文稿</vt:lpstr>
      <vt:lpstr>	O prezentare prietenoasă a celor 17 Obiective de Dezvoltare Durabilă: 	Fără sărăcie (Jumătate din populație trăiește în sărăcie. Fiecare dintre noi merită o șansă să PROSPERĂM. Trebuie să asigurăm acces egal pentru toți la toate). 	Foamete zero (Unii oameni fac excese, alții nu mănâncă suficient și adecvat. Să luptăm prin educație și programe școlare pentru alimentație sănătoasă); 	Sănătate și bunăstare (O societate normală se dezvoltă cu copii, tineri și vârstnici sănătoși. O atenție sporită trebuie să acordăm persoanelor cu nevoi speciale); 	Educație de calitate (Educația stă la baza unei societăți echilibrate și contribuie   la un viitor durabil al planetei, pentru generațiile următoare. Toată lumea trebuie să aibă acces la educație din copilărie și pe tot parcursul vieții. Elevii trebuie să se simtă confortabil la școală, să dobândească cunoștințe, aptitudini și competențe și să-și cultive talentele); </vt:lpstr>
      <vt:lpstr>PowerPoint 演示文稿</vt:lpstr>
      <vt:lpstr>PowerPoint 演示文稿</vt:lpstr>
      <vt:lpstr>                    Ce este Educația pentru Dezvoltarea Durabilă?  	Aceasta presupune învățarea responsabilității față de natură, resurse, comunitate și generațiile viitoare. În școală elevii sunt încurajați să adopte comportamente ecologice, să participe la proiecte comunitare și să reflecteze critic asupra consumului și a modului de viață. Sunt învățați să facă schimbări în viața lor sau chiar în rutinele învățate în familie.  </vt:lpstr>
      <vt:lpstr>Care sunt modalitățile de implementare și realizare a Obiectivelor în învățământul primar? Realizarea de activități practice de reciclare și reutilizare a materialelor; Proiecte tematice despre protejarea mediului; Lecții despre economisirea resurselor (apă, electricitate); Amenajarea de grădini școlare sau acțiuni de plantare de copaci; Observarea fenomenelor naturale și înțelegerea echilibrului ecologic; Conștientizarea importanței celor trei R din educația mediului înconjurător( reciclare, reutilizare, reducere prin creare de situații experimentale la clasă); Introducerea unui sistem compensatoriu pentru elevii care susțin activitățile desfățurate cu grupul clasei; Activități de petrecere a timpului liber în natură cu exemplificare de acțiuni ce pot fi desfășurate atunci când ne aflăm în aer liber, cu vizarea avantajelor pentru propria sănătate și pentru sănătatea planetei Pământ (conectarea direct cu solul sau cu arborii, meditația în natură, ecologizarea locurilor din jur, jocuri în aer liber cu obiecte din natură- fără a rupe vegetația sau arborii). </vt:lpstr>
      <vt:lpstr>                                      Rolul cadrului didactic și al comunității 	Pentru a susține o educație durabilă, profesorul devine facilitator al învățării prin experiență, iar colaborarea cu părinții, colaborarea cu organizații nonguvernamentale de profil sau autoritățile locale poate consolida impactul educației dezvoltării durabile. Exemplele pozitive și implicarea reală sunt esențiale în formarea unei mentalități durabile. Este foarte important sa-i învățăm pe cei mici că schimbarea în bine pornește de la fiecare acțiune a fiecărui cetățean al societății. Și dacă spre exemplu, el va fi un adult care reciclează pet-urile, plantează câte un pom anual, închide robinetul la timp și desfășoară multe activități de acest gen, simple la prima vedere, pe parcursul vieții își aduce propriul aport asupra naturii și a comunității în care trăiește. Apoi acest comportament al său poate deveni un model pentru vecini, pentru alți membri ai comunității sau ai familiei și împreună să creeze ce numim noi astăzi Educație pentru durabilitate. Trebuie sa-i implimentăm zilnic elevului ideea că absolut tot ceea ce face el chiar contează! </vt:lpstr>
      <vt:lpstr>                                         Exemple de bune practici  Pădurea prin ochi de copil! Activitate Săptămâna Altfel, Clasa I                          Antrenament                                     Partida de șah       </vt:lpstr>
      <vt:lpstr>	 Grup țintă: Elevii clasei I și a III-a (15 elevi)  Tema Proiectului LeAF: „Pădurile și Clima” Durata: 1 an școlar Scopul proiectului:  Cultivarea interesului pentru menținerea unui mediu de viață natural, sănătos și echilibrat, a unui comportament favorabil ameliorării relațiilor om-natură. Obiective: - Conștientizarea interdependenței dintre om și natură; - Formarea atitudinii de respect față de mediu și dezvoltarea comportamentelor responsabile; - Petrecerea timpului liber în pădure; - Înțelegerea funcțiilor pădurii; - Aprofundarea cunoștințelor dobândite în cadrul orelor de ştiinţe/ explorarea mediului   </vt:lpstr>
      <vt:lpstr>                  Activități desfășurate</vt:lpstr>
      <vt:lpstr>Lecție realizată cu elevii claselor I și a III-a, an școlar 2025-2026   </vt:lpstr>
      <vt:lpstr>                              Îl salvăm pe PET-rică și învățăm diverse comportamente 	 PET-rică al nostru poate fi aruncat direct la gunoi, și atunci are o singură viață, sau poate trece prin diferite schimbări pentru a redeveni o sticlă reciclată Rpet pe care noi o cumpărăm. PET-rică are simbolul de garanție pe burtică. Dacă PET-rică nu este reciclat și rămâne în pădure, este posibil ca stră- stră- stră nepoții voștri să mai găsească bucăți din el. </vt:lpstr>
      <vt:lpstr>	Aplicații metodologice pentru conținuturi privind protecția mediului în cadrul disciplinei Științe ale naturii </vt:lpstr>
      <vt:lpstr>PowerPoint 演示文稿</vt:lpstr>
      <vt:lpstr>Punga de plastic- Experiment</vt:lpstr>
      <vt:lpstr>PowerPoint 演示文稿</vt:lpstr>
      <vt:lpstr> 	              În concluzie, Educația pentru durabilitate cultivă valori profunde: responsabilitate, empatie, grijă față de ceilalți și față de planetă. Prin pași mici, dar constanți, putem forma, printr-o educație de calitate, o generație capabilă să contribuie la un viitor echilibrat și sustenabil. Facem asta acum cu elevii și copiii noștri, pentru ca mâine să o facă și ei la rândul lor cu viitoarele generații!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Educația pentru dezvoltarea durabilă la vârsta micii școlarități</dc:title>
  <dc:creator>Miercioiu Elizaveta</dc:creator>
  <cp:lastModifiedBy>Pc</cp:lastModifiedBy>
  <cp:revision>38</cp:revision>
  <dcterms:created xsi:type="dcterms:W3CDTF">2006-08-16T00:00:00Z</dcterms:created>
  <dcterms:modified xsi:type="dcterms:W3CDTF">2026-03-18T13:40:31Z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10657DB43CF443BCA08D5C2C8BDDEA6B_13</vt:lpwstr>
  </property>
  <property fmtid="{D5CDD505-2E9C-101B-9397-08002B2CF9AE}" pid="3" name="KSOProductBuildVer">
    <vt:lpwstr>1033-12.2.0.23196</vt:lpwstr>
  </property>
</Properties>
</file>